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4" r:id="rId5"/>
    <p:sldMasterId id="2147483686" r:id="rId6"/>
    <p:sldMasterId id="2147483699" r:id="rId7"/>
  </p:sldMasterIdLst>
  <p:notesMasterIdLst>
    <p:notesMasterId r:id="rId27"/>
  </p:notesMasterIdLst>
  <p:handoutMasterIdLst>
    <p:handoutMasterId r:id="rId28"/>
  </p:handoutMasterIdLst>
  <p:sldIdLst>
    <p:sldId id="292" r:id="rId8"/>
    <p:sldId id="338" r:id="rId9"/>
    <p:sldId id="1088" r:id="rId10"/>
    <p:sldId id="2622" r:id="rId11"/>
    <p:sldId id="2605" r:id="rId12"/>
    <p:sldId id="405" r:id="rId13"/>
    <p:sldId id="409" r:id="rId14"/>
    <p:sldId id="427" r:id="rId15"/>
    <p:sldId id="2134804705" r:id="rId16"/>
    <p:sldId id="2134804706" r:id="rId17"/>
    <p:sldId id="2134804709" r:id="rId18"/>
    <p:sldId id="2134804710" r:id="rId19"/>
    <p:sldId id="2134804711" r:id="rId20"/>
    <p:sldId id="2134804712" r:id="rId21"/>
    <p:sldId id="2134804697" r:id="rId22"/>
    <p:sldId id="2134804698" r:id="rId23"/>
    <p:sldId id="2134804699" r:id="rId24"/>
    <p:sldId id="2134804713" r:id="rId25"/>
    <p:sldId id="2134804701" r:id="rId26"/>
  </p:sldIdLst>
  <p:sldSz cx="12192000" cy="6858000"/>
  <p:notesSz cx="6858000" cy="9144000"/>
  <p:defaultTextStyle>
    <a:defPPr>
      <a:defRPr lang="en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2074B00-4668-4F2C-97AC-91A110BE008A}">
          <p14:sldIdLst>
            <p14:sldId id="292"/>
            <p14:sldId id="338"/>
            <p14:sldId id="1088"/>
            <p14:sldId id="2622"/>
            <p14:sldId id="2605"/>
            <p14:sldId id="405"/>
            <p14:sldId id="409"/>
            <p14:sldId id="427"/>
            <p14:sldId id="2134804705"/>
            <p14:sldId id="2134804706"/>
            <p14:sldId id="2134804709"/>
            <p14:sldId id="2134804710"/>
            <p14:sldId id="2134804711"/>
            <p14:sldId id="2134804712"/>
            <p14:sldId id="2134804697"/>
            <p14:sldId id="2134804698"/>
            <p14:sldId id="2134804699"/>
            <p14:sldId id="2134804713"/>
            <p14:sldId id="21348047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e hawksworth" initials="lh" lastIdx="5" clrIdx="0">
    <p:extLst>
      <p:ext uri="{19B8F6BF-5375-455C-9EA6-DF929625EA0E}">
        <p15:presenceInfo xmlns:p15="http://schemas.microsoft.com/office/powerpoint/2012/main" userId="40c3f3a096231e7a" providerId="Windows Live"/>
      </p:ext>
    </p:extLst>
  </p:cmAuthor>
  <p:cmAuthor id="2" name="Craig Barratt" initials="CB" lastIdx="13" clrIdx="1">
    <p:extLst>
      <p:ext uri="{19B8F6BF-5375-455C-9EA6-DF929625EA0E}">
        <p15:presenceInfo xmlns:p15="http://schemas.microsoft.com/office/powerpoint/2012/main" userId="S::cbarratt@phap.sa::9630439e-54a2-407c-a2eb-f56bdc67b232" providerId="AD"/>
      </p:ext>
    </p:extLst>
  </p:cmAuthor>
  <p:cmAuthor id="3" name="Reem Bunyan" initials="RB" lastIdx="8" clrIdx="2">
    <p:extLst>
      <p:ext uri="{19B8F6BF-5375-455C-9EA6-DF929625EA0E}">
        <p15:presenceInfo xmlns:p15="http://schemas.microsoft.com/office/powerpoint/2012/main" userId="68fd29f1f68907a8" providerId="Windows Live"/>
      </p:ext>
    </p:extLst>
  </p:cmAuthor>
  <p:cmAuthor id="4" name="Lee" initials="L" lastIdx="2" clrIdx="3">
    <p:extLst>
      <p:ext uri="{19B8F6BF-5375-455C-9EA6-DF929625EA0E}">
        <p15:presenceInfo xmlns:p15="http://schemas.microsoft.com/office/powerpoint/2012/main" userId="L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8740"/>
    <a:srgbClr val="204281"/>
    <a:srgbClr val="2F3F7B"/>
    <a:srgbClr val="183383"/>
    <a:srgbClr val="3F919D"/>
    <a:srgbClr val="8CBDDE"/>
    <a:srgbClr val="4694A1"/>
    <a:srgbClr val="9933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1"/>
    <p:restoredTop sz="94646"/>
  </p:normalViewPr>
  <p:slideViewPr>
    <p:cSldViewPr snapToGrid="0" snapToObjects="1">
      <p:cViewPr>
        <p:scale>
          <a:sx n="80" d="100"/>
          <a:sy n="80" d="100"/>
        </p:scale>
        <p:origin x="294" y="-3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     </a:t>
            </a:r>
            <a:r>
              <a:rPr lang="ru-RU"/>
              <a:t>Факторы роста спроса </a:t>
            </a:r>
            <a:r>
              <a:rPr lang="en-US"/>
              <a:t>(OBR 2015)</a:t>
            </a:r>
          </a:p>
        </c:rich>
      </c:tx>
      <c:layout>
        <c:manualLayout>
          <c:xMode val="edge"/>
          <c:yMode val="edge"/>
          <c:x val="0.24175548308813269"/>
          <c:y val="3.50753475543460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5B-43DD-A4A8-33C9928A5E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5B-43DD-A4A8-33C9928A5E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C5B-43DD-A4A8-33C9928A5E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Intensity and innovation</c:v>
                </c:pt>
                <c:pt idx="1">
                  <c:v>GDP and inflation</c:v>
                </c:pt>
                <c:pt idx="2">
                  <c:v>Demographics (inc. ageing)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0.62</c:v>
                </c:pt>
                <c:pt idx="1">
                  <c:v>0.28999999999999998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C5B-43DD-A4A8-33C9928A5E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746272442947601E-2"/>
          <c:y val="0.74928155416847364"/>
          <c:w val="0.87891773172270382"/>
          <c:h val="0.20872759454692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0.09227</cdr:x>
      <cdr:y>0.82301</cdr:y>
    </cdr:from>
    <cdr:to>
      <cdr:x>0.37076</cdr:x>
      <cdr:y>0.88169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83613" y="3575905"/>
          <a:ext cx="2365131" cy="25497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Качество и инновации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0.39508</cdr:x>
      <cdr:y>0.8219</cdr:y>
    </cdr:from>
    <cdr:to>
      <cdr:x>0.59852</cdr:x>
      <cdr:y>0.88059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355327" y="3571112"/>
          <a:ext cx="1727725" cy="25497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ВВП и инфляция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0.62324</cdr:x>
      <cdr:y>0.8219</cdr:y>
    </cdr:from>
    <cdr:to>
      <cdr:x>0.9412</cdr:x>
      <cdr:y>0.88059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5292969" y="3571112"/>
          <a:ext cx="2700337" cy="25497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Демографические показатели </a:t>
          </a:r>
        </a:p>
        <a:p xmlns:a="http://schemas.openxmlformats.org/drawingml/2006/main"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(в </a:t>
          </a:r>
          <a:r>
            <a:rPr lang="ru-RU" sz="1400" b="1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т.ч</a:t>
          </a:r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. </a:t>
          </a:r>
          <a:r>
            <a:rPr lang="ru-RU" sz="1400" b="1" dirty="0">
              <a:solidFill>
                <a:schemeClr val="tx1">
                  <a:lumMod val="65000"/>
                  <a:lumOff val="35000"/>
                </a:schemeClr>
              </a:solidFill>
            </a:rPr>
            <a:t>с</a:t>
          </a:r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тарение)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225D27-0388-44EC-9E4A-63C15854E6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4B536C-FF62-4DB5-A08D-4FCBFEEA02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C4F09-0EB3-4E65-8BFA-C4255106EA09}" type="datetimeFigureOut">
              <a:rPr lang="en-US" smtClean="0"/>
              <a:t>3/10/2022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C4CF4-09FC-4249-B31D-E093515BAB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#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927CE-895F-482D-9719-859A91EEB4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D8B15-5D4E-477F-A719-8F30ABFE06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8582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92322-1C90-CD4C-98A8-7D5FA7E4F7D6}" type="datetimeFigureOut">
              <a:rPr lang="en-BH" smtClean="0"/>
              <a:t>03/10/2022</a:t>
            </a:fld>
            <a:endParaRPr lang="en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BH"/>
              <a:t>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E9642-DA7B-1046-9D24-FB5143DD83DF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2746207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E9642-DA7B-1046-9D24-FB5143DD83DF}" type="slidenum">
              <a:rPr lang="en-BH" smtClean="0"/>
              <a:t>1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987330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E9642-DA7B-1046-9D24-FB5143DD83DF}" type="slidenum">
              <a:rPr lang="en-BH" smtClean="0"/>
              <a:t>15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4166719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E9642-DA7B-1046-9D24-FB5143DD83DF}" type="slidenum">
              <a:rPr lang="en-BH" smtClean="0"/>
              <a:t>16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503381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E9642-DA7B-1046-9D24-FB5143DD83DF}" type="slidenum">
              <a:rPr lang="en-BH" smtClean="0"/>
              <a:t>17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88371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E9642-DA7B-1046-9D24-FB5143DD83DF}" type="slidenum">
              <a:rPr lang="en-BH" smtClean="0"/>
              <a:t>2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8505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77BDEE-0309-FC48-843B-6A448A719E2D}" type="slidenum">
              <a:rPr lang="en-US" sz="1200">
                <a:latin typeface="Calibri" charset="0"/>
              </a:rPr>
              <a:pPr/>
              <a:t>6</a:t>
            </a:fld>
            <a:endParaRPr lang="en-US" sz="1200">
              <a:latin typeface="Calibri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charset="0"/>
              </a:rPr>
              <a:t>AVEDIS DONABEDIAN 1980 </a:t>
            </a:r>
          </a:p>
          <a:p>
            <a:pPr eaLnBrk="1" hangingPunct="1"/>
            <a:endParaRPr lang="en-US" dirty="0">
              <a:ea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</a:rPr>
              <a:t>TELLL THE AUDIENCE THAT YOU ARE GOING TO SHOW THEM THE MOST INPORTANT PICTURE IN EHEALTHCARE AND THAT THEY MAY WANT TO  TAKE A PHOTO , BUT THIS IS NOT IT , YET</a:t>
            </a:r>
          </a:p>
        </p:txBody>
      </p:sp>
    </p:spTree>
    <p:extLst>
      <p:ext uri="{BB962C8B-B14F-4D97-AF65-F5344CB8AC3E}">
        <p14:creationId xmlns:p14="http://schemas.microsoft.com/office/powerpoint/2010/main" val="169898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77BDEE-0309-FC48-843B-6A448A719E2D}" type="slidenum">
              <a:rPr lang="en-US" sz="1200">
                <a:latin typeface="Calibri" charset="0"/>
              </a:rPr>
              <a:pPr/>
              <a:t>7</a:t>
            </a:fld>
            <a:endParaRPr lang="en-US" sz="1200">
              <a:latin typeface="Calibri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charset="0"/>
              </a:rPr>
              <a:t>INCREASED QUALITY SHIFTS THE 2 CURVES A LITTLE BUT DOES NOT CHANGE THEIR SHAPE </a:t>
            </a:r>
          </a:p>
        </p:txBody>
      </p:sp>
    </p:spTree>
    <p:extLst>
      <p:ext uri="{BB962C8B-B14F-4D97-AF65-F5344CB8AC3E}">
        <p14:creationId xmlns:p14="http://schemas.microsoft.com/office/powerpoint/2010/main" val="425040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977BDEE-0309-FC48-843B-6A448A719E2D}" type="slidenum">
              <a:rPr lang="en-US" sz="1200">
                <a:latin typeface="Calibri" charset="0"/>
              </a:rPr>
              <a:pPr/>
              <a:t>8</a:t>
            </a:fld>
            <a:endParaRPr lang="en-US" sz="1200">
              <a:latin typeface="Calibri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charset="0"/>
              </a:rPr>
              <a:t>TEL PEOPLE THIS IS THE MOST IMPORTANT PICTURE IN HEALTH CARE AND ENCOURAGE THEN TO TAKE IR OHONE AND CAPTURE IT </a:t>
            </a:r>
          </a:p>
          <a:p>
            <a:pPr eaLnBrk="1" hangingPunct="1"/>
            <a:endParaRPr lang="en-US" dirty="0">
              <a:ea typeface="ＭＳ Ｐゴシック" charset="0"/>
            </a:endParaRPr>
          </a:p>
          <a:p>
            <a:pPr eaLnBrk="1" hangingPunct="1"/>
            <a:r>
              <a:rPr lang="en-US" dirty="0">
                <a:ea typeface="ＭＳ Ｐゴシック" charset="0"/>
              </a:rPr>
              <a:t>THEN ASK THEM FOR EXAMPLES OF INTERVENTIONS THAT HAVE GONE BEYOND THE POINT OF OPTIMALITY </a:t>
            </a:r>
          </a:p>
        </p:txBody>
      </p:sp>
    </p:spTree>
    <p:extLst>
      <p:ext uri="{BB962C8B-B14F-4D97-AF65-F5344CB8AC3E}">
        <p14:creationId xmlns:p14="http://schemas.microsoft.com/office/powerpoint/2010/main" val="2873794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E9642-DA7B-1046-9D24-FB5143DD83DF}" type="slidenum">
              <a:rPr lang="en-BH" smtClean="0"/>
              <a:t>11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4003761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E9642-DA7B-1046-9D24-FB5143DD83DF}" type="slidenum">
              <a:rPr lang="en-BH" smtClean="0"/>
              <a:t>12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92231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E9642-DA7B-1046-9D24-FB5143DD83DF}" type="slidenum">
              <a:rPr lang="en-BH" smtClean="0"/>
              <a:t>13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485492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4E9642-DA7B-1046-9D24-FB5143DD83DF}" type="slidenum">
              <a:rPr lang="en-BH" smtClean="0"/>
              <a:t>14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83297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DA343B-248F-264A-BEB4-AFD2783920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FC0E07-D016-3D4B-8B04-8661064ACA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91062" y="458709"/>
            <a:ext cx="12884113" cy="59405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0AB03B-F6E5-0342-B6E5-26FBDB571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7396" y="3037719"/>
            <a:ext cx="9144000" cy="782560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solidFill>
                  <a:schemeClr val="bg1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639B74-65D2-1B4D-95B5-8152E0F46E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6448" y="485631"/>
            <a:ext cx="2486077" cy="6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0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7A568-BCA9-3749-992D-FED8ED577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6CEE1-9741-0E49-B870-0C06585EF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2387B-803B-5941-84DB-D78DE7B74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1168-AEE7-5945-AD77-B910F9F09ED3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9FBB0-3C5A-304B-9403-A4F5ACFCA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6CCEF-03EE-6A46-BB91-DF9DAC4A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FA4-624D-E648-A662-08073D8EF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31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B00C-D267-5248-8047-B799B704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592" y="1562370"/>
            <a:ext cx="4756687" cy="118470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794A1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6D28F-4F15-AF43-97A0-DBBB2F2968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812" y="1629891"/>
            <a:ext cx="438751" cy="43875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7C5929B-A5B0-2F40-8C55-9C7B4F2E971A}"/>
              </a:ext>
            </a:extLst>
          </p:cNvPr>
          <p:cNvSpPr/>
          <p:nvPr userDrawn="1"/>
        </p:nvSpPr>
        <p:spPr>
          <a:xfrm>
            <a:off x="10144932" y="-468410"/>
            <a:ext cx="2452651" cy="245265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7D78DD2-21EB-D54F-BB20-5EB530B91ECC}"/>
              </a:ext>
            </a:extLst>
          </p:cNvPr>
          <p:cNvSpPr txBox="1">
            <a:spLocks/>
          </p:cNvSpPr>
          <p:nvPr userDrawn="1"/>
        </p:nvSpPr>
        <p:spPr>
          <a:xfrm>
            <a:off x="1877035" y="3015335"/>
            <a:ext cx="526943" cy="8273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794A1"/>
                </a:solidFill>
                <a:latin typeface="Quicksand" pitchFamily="2" charset="77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2F3F7B"/>
                </a:solidFill>
                <a:latin typeface="Gotham Book" panose="02000504050000020004" pitchFamily="2" charset="0"/>
              </a:rPr>
              <a:t>1</a:t>
            </a:r>
            <a:endParaRPr lang="en-BH" sz="6600" b="1">
              <a:solidFill>
                <a:srgbClr val="2F3F7B"/>
              </a:solidFill>
              <a:latin typeface="Gotham Book" panose="02000504050000020004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3C24BC4-F98C-6042-8767-CA6F22F75B2F}"/>
              </a:ext>
            </a:extLst>
          </p:cNvPr>
          <p:cNvSpPr txBox="1">
            <a:spLocks/>
          </p:cNvSpPr>
          <p:nvPr userDrawn="1"/>
        </p:nvSpPr>
        <p:spPr>
          <a:xfrm>
            <a:off x="1877035" y="4518670"/>
            <a:ext cx="526943" cy="8273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794A1"/>
                </a:solidFill>
                <a:latin typeface="Quicksand" pitchFamily="2" charset="77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2F3F7B"/>
                </a:solidFill>
                <a:latin typeface="Gotham Book" panose="02000504050000020004" pitchFamily="2" charset="0"/>
              </a:rPr>
              <a:t>2</a:t>
            </a:r>
            <a:endParaRPr lang="en-BH" sz="6600" b="1">
              <a:solidFill>
                <a:srgbClr val="2F3F7B"/>
              </a:solidFill>
              <a:latin typeface="Gotham Book" panose="02000504050000020004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540A068-6D5D-4C4C-96E6-A613EAD6041A}"/>
              </a:ext>
            </a:extLst>
          </p:cNvPr>
          <p:cNvSpPr txBox="1">
            <a:spLocks/>
          </p:cNvSpPr>
          <p:nvPr userDrawn="1"/>
        </p:nvSpPr>
        <p:spPr>
          <a:xfrm>
            <a:off x="5844600" y="3015335"/>
            <a:ext cx="526943" cy="8273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794A1"/>
                </a:solidFill>
                <a:latin typeface="Quicksand" pitchFamily="2" charset="77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2F3F7B"/>
                </a:solidFill>
                <a:latin typeface="Gotham Book" panose="02000504050000020004" pitchFamily="2" charset="0"/>
              </a:rPr>
              <a:t>3</a:t>
            </a:r>
            <a:endParaRPr lang="en-BH" sz="6600" b="1">
              <a:solidFill>
                <a:srgbClr val="2F3F7B"/>
              </a:solidFill>
              <a:latin typeface="Gotham Book" panose="02000504050000020004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9EACBF2-4E25-404F-8EFC-92084A5ADF49}"/>
              </a:ext>
            </a:extLst>
          </p:cNvPr>
          <p:cNvSpPr txBox="1">
            <a:spLocks/>
          </p:cNvSpPr>
          <p:nvPr userDrawn="1"/>
        </p:nvSpPr>
        <p:spPr>
          <a:xfrm>
            <a:off x="5844600" y="4518670"/>
            <a:ext cx="526943" cy="8273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794A1"/>
                </a:solidFill>
                <a:latin typeface="Quicksand" pitchFamily="2" charset="77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2F3F7B"/>
                </a:solidFill>
                <a:latin typeface="Gotham Book" panose="02000504050000020004" pitchFamily="2" charset="0"/>
              </a:rPr>
              <a:t>4</a:t>
            </a:r>
            <a:endParaRPr lang="en-BH" sz="6600" b="1">
              <a:solidFill>
                <a:srgbClr val="2F3F7B"/>
              </a:solidFill>
              <a:latin typeface="Gotham Book" panose="02000504050000020004" pitchFamily="2" charset="0"/>
            </a:endParaRP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7A1FF76-7D5D-4944-97DF-7A6B89C984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44932" y="-460247"/>
            <a:ext cx="2452651" cy="2452651"/>
          </a:xfrm>
          <a:prstGeom prst="ellipse">
            <a:avLst/>
          </a:prstGeom>
        </p:spPr>
        <p:txBody>
          <a:bodyPr/>
          <a:lstStyle/>
          <a:p>
            <a:endParaRPr lang="en-B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BBF3EE-0EAB-B447-BC55-D4895FE463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25796">
            <a:off x="9971664" y="1052826"/>
            <a:ext cx="1741540" cy="1741540"/>
          </a:xfrm>
          <a:prstGeom prst="rect">
            <a:avLst/>
          </a:prstGeom>
        </p:spPr>
      </p:pic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7AD0F18A-90F6-E446-8D22-716029873C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67132" y="3705439"/>
            <a:ext cx="2508451" cy="6195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 algn="l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 marL="914400" indent="0" algn="l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 marL="1371600" indent="0" algn="l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 marL="1828800" indent="0" algn="l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Maser text styles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EC54FB3-6DB0-9D49-8D17-CFB9E9EEF6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88558" y="3705439"/>
            <a:ext cx="2508451" cy="6195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 algn="l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 marL="914400" indent="0" algn="l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 marL="1371600" indent="0" algn="l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 marL="1828800" indent="0" algn="l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4A96BF50-1D5F-EB47-AB6A-BB16A1A676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88558" y="5149926"/>
            <a:ext cx="2508451" cy="6195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 algn="l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 marL="914400" indent="0" algn="l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 marL="1371600" indent="0" algn="l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 marL="1828800" indent="0" algn="l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Maser text styles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9079962-F4CB-D147-ACD2-D906CF498A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33393" y="5149926"/>
            <a:ext cx="2508451" cy="6195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 algn="l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 marL="914400" indent="0" algn="l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 marL="1371600" indent="0" algn="l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 marL="1828800" indent="0" algn="l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05C4155-CB16-D940-A5F0-40855CE15D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567132" y="3179547"/>
            <a:ext cx="2574712" cy="3444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>
                <a:latin typeface="Gotham Book" panose="02000504050000020004" pitchFamily="2" charset="0"/>
              </a:defRPr>
            </a:lvl2pPr>
            <a:lvl3pPr marL="914400" indent="0">
              <a:buNone/>
              <a:defRPr>
                <a:latin typeface="Gotham Book" panose="02000504050000020004" pitchFamily="2" charset="0"/>
              </a:defRPr>
            </a:lvl3pPr>
            <a:lvl4pPr marL="1371600" indent="0">
              <a:buNone/>
              <a:defRPr>
                <a:latin typeface="Gotham Book" panose="02000504050000020004" pitchFamily="2" charset="0"/>
              </a:defRPr>
            </a:lvl4pPr>
            <a:lvl5pPr marL="1828800" indent="0">
              <a:buNone/>
              <a:defRPr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BH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790DB2C1-0742-9D41-B5EB-B6FCAF2C52B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78855" y="4691824"/>
            <a:ext cx="2574712" cy="3444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>
                <a:latin typeface="Gotham Book" panose="02000504050000020004" pitchFamily="2" charset="0"/>
              </a:defRPr>
            </a:lvl2pPr>
            <a:lvl3pPr marL="914400" indent="0">
              <a:buNone/>
              <a:defRPr>
                <a:latin typeface="Gotham Book" panose="02000504050000020004" pitchFamily="2" charset="0"/>
              </a:defRPr>
            </a:lvl3pPr>
            <a:lvl4pPr marL="1371600" indent="0">
              <a:buNone/>
              <a:defRPr>
                <a:latin typeface="Gotham Book" panose="02000504050000020004" pitchFamily="2" charset="0"/>
              </a:defRPr>
            </a:lvl4pPr>
            <a:lvl5pPr marL="1828800" indent="0">
              <a:buNone/>
              <a:defRPr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BH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6E5A3D2-888D-E646-8A64-E2CB6E886C5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81932" y="3179547"/>
            <a:ext cx="2574712" cy="3444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>
                <a:latin typeface="Gotham Book" panose="02000504050000020004" pitchFamily="2" charset="0"/>
              </a:defRPr>
            </a:lvl2pPr>
            <a:lvl3pPr marL="914400" indent="0">
              <a:buNone/>
              <a:defRPr>
                <a:latin typeface="Gotham Book" panose="02000504050000020004" pitchFamily="2" charset="0"/>
              </a:defRPr>
            </a:lvl3pPr>
            <a:lvl4pPr marL="1371600" indent="0">
              <a:buNone/>
              <a:defRPr>
                <a:latin typeface="Gotham Book" panose="02000504050000020004" pitchFamily="2" charset="0"/>
              </a:defRPr>
            </a:lvl4pPr>
            <a:lvl5pPr marL="1828800" indent="0">
              <a:buNone/>
              <a:defRPr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BH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DB848C0-9A64-9548-93EC-CD72C8BF690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93655" y="4691824"/>
            <a:ext cx="2574712" cy="3444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>
                <a:latin typeface="Gotham Book" panose="02000504050000020004" pitchFamily="2" charset="0"/>
              </a:defRPr>
            </a:lvl2pPr>
            <a:lvl3pPr marL="914400" indent="0">
              <a:buNone/>
              <a:defRPr>
                <a:latin typeface="Gotham Book" panose="02000504050000020004" pitchFamily="2" charset="0"/>
              </a:defRPr>
            </a:lvl3pPr>
            <a:lvl4pPr marL="1371600" indent="0">
              <a:buNone/>
              <a:defRPr>
                <a:latin typeface="Gotham Book" panose="02000504050000020004" pitchFamily="2" charset="0"/>
              </a:defRPr>
            </a:lvl4pPr>
            <a:lvl5pPr marL="1828800" indent="0">
              <a:buNone/>
              <a:defRPr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4111657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A9AFFCD-F2E6-FD44-9385-AD1EDA21A8DF}"/>
              </a:ext>
            </a:extLst>
          </p:cNvPr>
          <p:cNvSpPr/>
          <p:nvPr userDrawn="1"/>
        </p:nvSpPr>
        <p:spPr>
          <a:xfrm>
            <a:off x="0" y="-130257"/>
            <a:ext cx="12708610" cy="7118513"/>
          </a:xfrm>
          <a:prstGeom prst="rect">
            <a:avLst/>
          </a:prstGeom>
          <a:solidFill>
            <a:srgbClr val="2F3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FB00C-D267-5248-8047-B799B704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592" y="3045885"/>
            <a:ext cx="4756687" cy="118470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794A1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6D28F-4F15-AF43-97A0-DBBB2F2968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671" y="-1234696"/>
            <a:ext cx="3392834" cy="3392834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EF95C1B-6351-AF4E-9F2B-619D566972E5}"/>
              </a:ext>
            </a:extLst>
          </p:cNvPr>
          <p:cNvSpPr txBox="1">
            <a:spLocks/>
          </p:cNvSpPr>
          <p:nvPr userDrawn="1"/>
        </p:nvSpPr>
        <p:spPr>
          <a:xfrm>
            <a:off x="1765142" y="1884895"/>
            <a:ext cx="4756687" cy="11847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794A1"/>
                </a:solidFill>
                <a:latin typeface="Quicksand" pitchFamily="2" charset="77"/>
                <a:ea typeface="+mj-ea"/>
                <a:cs typeface="+mj-cs"/>
              </a:defRPr>
            </a:lvl1pPr>
          </a:lstStyle>
          <a:p>
            <a:r>
              <a:rPr lang="en-US" sz="7000" dirty="0"/>
              <a:t>01</a:t>
            </a:r>
            <a:endParaRPr lang="en-BH" sz="7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982314-7D7C-3E47-A165-F05AAB597A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0895" y="4711411"/>
            <a:ext cx="3068664" cy="306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80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B00C-D267-5248-8047-B799B704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592" y="1562370"/>
            <a:ext cx="4756687" cy="118470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794A1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BBF3EE-0EAB-B447-BC55-D4895FE463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00000">
            <a:off x="8493376" y="1036394"/>
            <a:ext cx="3706065" cy="370606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7C5929B-A5B0-2F40-8C55-9C7B4F2E971A}"/>
              </a:ext>
            </a:extLst>
          </p:cNvPr>
          <p:cNvSpPr/>
          <p:nvPr userDrawn="1"/>
        </p:nvSpPr>
        <p:spPr>
          <a:xfrm>
            <a:off x="7404883" y="2747076"/>
            <a:ext cx="3490426" cy="363647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84C59BE-7C9D-0748-AE4E-9DF472E8B1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27750" y="2747076"/>
            <a:ext cx="3644691" cy="3644691"/>
          </a:xfrm>
          <a:prstGeom prst="ellipse">
            <a:avLst/>
          </a:prstGeom>
        </p:spPr>
        <p:txBody>
          <a:bodyPr/>
          <a:lstStyle/>
          <a:p>
            <a:endParaRPr lang="en-B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75D5BA-8C20-B54B-95DC-BA09A34A56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68460" y="2922104"/>
            <a:ext cx="4910952" cy="223681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406756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B00C-D267-5248-8047-B799B704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6905" y="2024619"/>
            <a:ext cx="4756687" cy="118470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794A1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C5929B-A5B0-2F40-8C55-9C7B4F2E971A}"/>
              </a:ext>
            </a:extLst>
          </p:cNvPr>
          <p:cNvSpPr/>
          <p:nvPr userDrawn="1"/>
        </p:nvSpPr>
        <p:spPr>
          <a:xfrm>
            <a:off x="1845592" y="1989412"/>
            <a:ext cx="3742238" cy="363647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AFA2E-C947-8E42-9B3A-1145F41A37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5063" y="2572585"/>
            <a:ext cx="2470126" cy="247012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EBCD43C-1FAD-9546-8940-5AE1708ABE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6905" y="3429000"/>
            <a:ext cx="4910952" cy="223681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B12B3DE-C19C-734C-B35D-2A60B2C740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54609" y="1941438"/>
            <a:ext cx="3763623" cy="3763623"/>
          </a:xfrm>
          <a:prstGeom prst="ellipse">
            <a:avLst/>
          </a:prstGeom>
        </p:spPr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796524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B00C-D267-5248-8047-B799B704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592" y="1562370"/>
            <a:ext cx="4756687" cy="118470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794A1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43E78C0-764A-854B-819E-EDF6425B71C9}"/>
              </a:ext>
            </a:extLst>
          </p:cNvPr>
          <p:cNvSpPr/>
          <p:nvPr userDrawn="1"/>
        </p:nvSpPr>
        <p:spPr>
          <a:xfrm>
            <a:off x="7283117" y="1431758"/>
            <a:ext cx="3994484" cy="39944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7B0599-B5D6-6447-9BFC-5FEF183B5149}"/>
              </a:ext>
            </a:extLst>
          </p:cNvPr>
          <p:cNvSpPr/>
          <p:nvPr userDrawn="1"/>
        </p:nvSpPr>
        <p:spPr>
          <a:xfrm>
            <a:off x="7283117" y="-2947736"/>
            <a:ext cx="3994484" cy="39944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E171F9D-3FA2-844E-9406-DD1BED5A4BE2}"/>
              </a:ext>
            </a:extLst>
          </p:cNvPr>
          <p:cNvSpPr/>
          <p:nvPr userDrawn="1"/>
        </p:nvSpPr>
        <p:spPr>
          <a:xfrm>
            <a:off x="7283117" y="5811252"/>
            <a:ext cx="3994484" cy="39944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13CF8A4-AC4F-5046-A20B-3592F3630B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19119" y="1399759"/>
            <a:ext cx="4058482" cy="4058482"/>
          </a:xfrm>
          <a:prstGeom prst="ellipse">
            <a:avLst/>
          </a:prstGeom>
        </p:spPr>
        <p:txBody>
          <a:bodyPr/>
          <a:lstStyle/>
          <a:p>
            <a:endParaRPr lang="en-BH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AA1E76D-9B45-1242-A228-DE03B16330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19119" y="-3013215"/>
            <a:ext cx="4058482" cy="4058482"/>
          </a:xfrm>
          <a:prstGeom prst="ellipse">
            <a:avLst/>
          </a:prstGeom>
        </p:spPr>
        <p:txBody>
          <a:bodyPr/>
          <a:lstStyle/>
          <a:p>
            <a:endParaRPr lang="en-BH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D51FD6E-5F9B-D340-A805-4C738F98CF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19119" y="5753098"/>
            <a:ext cx="4058482" cy="4058482"/>
          </a:xfrm>
          <a:prstGeom prst="ellipse">
            <a:avLst/>
          </a:prstGeom>
        </p:spPr>
        <p:txBody>
          <a:bodyPr/>
          <a:lstStyle/>
          <a:p>
            <a:endParaRPr lang="en-B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9083CE-79E4-5D45-8BE7-50D9C8217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6259" y="-3483326"/>
            <a:ext cx="4648200" cy="4648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87276B-1FA9-8843-B698-402629AA06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963088">
            <a:off x="6956259" y="5461892"/>
            <a:ext cx="4648200" cy="4648200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1905DA5-B272-0E4D-A347-9F5C406761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45592" y="3189427"/>
            <a:ext cx="4910952" cy="223681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933862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0FDCFB-D281-BB45-848C-6BF09BF35C52}"/>
              </a:ext>
            </a:extLst>
          </p:cNvPr>
          <p:cNvSpPr/>
          <p:nvPr userDrawn="1"/>
        </p:nvSpPr>
        <p:spPr>
          <a:xfrm>
            <a:off x="8507895" y="-20290"/>
            <a:ext cx="3818521" cy="7118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44B1BF2-46E5-6E4C-B2BF-2176AAE3689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4974" y="0"/>
            <a:ext cx="3438800" cy="7037388"/>
          </a:xfrm>
          <a:prstGeom prst="rect">
            <a:avLst/>
          </a:prstGeom>
        </p:spPr>
        <p:txBody>
          <a:bodyPr/>
          <a:lstStyle/>
          <a:p>
            <a:endParaRPr lang="en-BH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C5929B-A5B0-2F40-8C55-9C7B4F2E971A}"/>
              </a:ext>
            </a:extLst>
          </p:cNvPr>
          <p:cNvSpPr/>
          <p:nvPr userDrawn="1"/>
        </p:nvSpPr>
        <p:spPr>
          <a:xfrm>
            <a:off x="-1704067" y="-2741280"/>
            <a:ext cx="11844941" cy="123405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FB00C-D267-5248-8047-B799B704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7" y="1562370"/>
            <a:ext cx="4756687" cy="118470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794A1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74E53C-C516-4045-9769-64B04BA362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45592" y="3189427"/>
            <a:ext cx="4910952" cy="2236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 marL="9144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 marL="13716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 marL="18288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416626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B00C-D267-5248-8047-B799B704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062" y="1562370"/>
            <a:ext cx="4756687" cy="1184706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4794A1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2DB304-0CFD-D14A-81A2-5B4BF59A917D}"/>
              </a:ext>
            </a:extLst>
          </p:cNvPr>
          <p:cNvSpPr/>
          <p:nvPr userDrawn="1"/>
        </p:nvSpPr>
        <p:spPr>
          <a:xfrm>
            <a:off x="7103489" y="-130257"/>
            <a:ext cx="4582234" cy="7118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43439D8-AE87-4148-BFFD-CA1035D8118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03489" y="0"/>
            <a:ext cx="4582234" cy="7037388"/>
          </a:xfrm>
          <a:prstGeom prst="rect">
            <a:avLst/>
          </a:prstGeom>
        </p:spPr>
        <p:txBody>
          <a:bodyPr/>
          <a:lstStyle/>
          <a:p>
            <a:endParaRPr lang="en-B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14390F-9094-B44B-8AB6-EEC0EB94D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400000">
            <a:off x="5792988" y="-1310501"/>
            <a:ext cx="2621001" cy="2621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6A5B2B-528B-B244-A072-364038C19C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48355">
            <a:off x="10039524" y="5353770"/>
            <a:ext cx="2621001" cy="262100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5E7998-8521-9641-A1D7-04A334EB68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45592" y="3189427"/>
            <a:ext cx="4751157" cy="2236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 marL="9144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 marL="13716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 marL="18288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953320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864E2B-9F7B-0D4B-92E0-F1816F0E7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168" y="1746584"/>
            <a:ext cx="3364832" cy="3364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FB00C-D267-5248-8047-B799B7042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0062" y="2836647"/>
            <a:ext cx="4759521" cy="979980"/>
          </a:xfrm>
          <a:prstGeom prst="rect">
            <a:avLst/>
          </a:prstGeom>
        </p:spPr>
        <p:txBody>
          <a:bodyPr/>
          <a:lstStyle>
            <a:lvl1pPr>
              <a:defRPr sz="6000" b="1">
                <a:solidFill>
                  <a:srgbClr val="4794A1"/>
                </a:solidFill>
                <a:latin typeface="Quicksand" pitchFamily="2" charset="77"/>
              </a:defRPr>
            </a:lvl1pPr>
          </a:lstStyle>
          <a:p>
            <a:r>
              <a:rPr lang="en-US"/>
              <a:t>Thank you</a:t>
            </a:r>
            <a:endParaRPr lang="en-BH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0BFE22B-F11F-9545-B584-D1BEC113E9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8997" y="1726705"/>
            <a:ext cx="3448881" cy="3448881"/>
          </a:xfrm>
          <a:prstGeom prst="ellipse">
            <a:avLst/>
          </a:prstGeom>
        </p:spPr>
        <p:txBody>
          <a:bodyPr/>
          <a:lstStyle/>
          <a:p>
            <a:endParaRPr lang="en-B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CCC5C-384E-C748-BC65-2F23A9514F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1535" y="1577096"/>
            <a:ext cx="3748098" cy="374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50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B00C-D267-5248-8047-B799B704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09" y="358209"/>
            <a:ext cx="11087816" cy="57123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F28740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B8F61AA-B932-3940-8E84-DEA9D5ACA3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0809" y="1848053"/>
            <a:ext cx="2350411" cy="735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 marL="9144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 marL="13716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 marL="18288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2983DC5-BAB2-F34E-9869-73B10735B1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0809" y="1009979"/>
            <a:ext cx="2388401" cy="3444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>
                <a:latin typeface="Gotham Book" panose="02000504050000020004" pitchFamily="2" charset="0"/>
              </a:defRPr>
            </a:lvl2pPr>
            <a:lvl3pPr marL="914400" indent="0">
              <a:buNone/>
              <a:defRPr>
                <a:latin typeface="Gotham Book" panose="02000504050000020004" pitchFamily="2" charset="0"/>
              </a:defRPr>
            </a:lvl3pPr>
            <a:lvl4pPr marL="1371600" indent="0">
              <a:buNone/>
              <a:defRPr>
                <a:latin typeface="Gotham Book" panose="02000504050000020004" pitchFamily="2" charset="0"/>
              </a:defRPr>
            </a:lvl4pPr>
            <a:lvl5pPr marL="1828800" indent="0">
              <a:buNone/>
              <a:defRPr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403349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DA343B-248F-264A-BEB4-AFD2783920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"/>
            <a:ext cx="12192000" cy="6845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FC0E07-D016-3D4B-8B04-8661064ACA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561411" y="431790"/>
            <a:ext cx="12884113" cy="59405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0AB03B-F6E5-0342-B6E5-26FBDB571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412" y="2991908"/>
            <a:ext cx="9144000" cy="782560"/>
          </a:xfrm>
          <a:prstGeom prst="rect">
            <a:avLst/>
          </a:prstGeom>
        </p:spPr>
        <p:txBody>
          <a:bodyPr anchor="b"/>
          <a:lstStyle>
            <a:lvl1pPr algn="l">
              <a:defRPr sz="4000" b="1" i="0">
                <a:solidFill>
                  <a:schemeClr val="bg1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H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639B74-65D2-1B4D-95B5-8152E0F46E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412" y="1020913"/>
            <a:ext cx="2486077" cy="6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05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B00C-D267-5248-8047-B799B704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428" y="567759"/>
            <a:ext cx="5731144" cy="571230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F28740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C5DC9D-AF95-D747-8935-2B98570C7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57" y="1634170"/>
            <a:ext cx="3896893" cy="389689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11B92C8-2E79-E349-925A-54EBD449FFEB}"/>
              </a:ext>
            </a:extLst>
          </p:cNvPr>
          <p:cNvSpPr/>
          <p:nvPr userDrawn="1"/>
        </p:nvSpPr>
        <p:spPr>
          <a:xfrm>
            <a:off x="10245383" y="1480553"/>
            <a:ext cx="3893233" cy="389323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294006-04F7-8E45-9BAD-55B231DA0B31}"/>
              </a:ext>
            </a:extLst>
          </p:cNvPr>
          <p:cNvSpPr/>
          <p:nvPr userDrawn="1"/>
        </p:nvSpPr>
        <p:spPr>
          <a:xfrm>
            <a:off x="5400537" y="1480553"/>
            <a:ext cx="3893233" cy="389323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93B8A7-F701-BF4E-BB34-6466E65E4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9807" y="1829720"/>
            <a:ext cx="3505791" cy="350579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 marL="9144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 marL="13716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 marL="18288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64240B3-F5A7-9F41-A875-979BFFC247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67538" y="1434278"/>
            <a:ext cx="3833995" cy="3833995"/>
          </a:xfrm>
          <a:prstGeom prst="ellipse">
            <a:avLst/>
          </a:prstGeom>
        </p:spPr>
        <p:txBody>
          <a:bodyPr/>
          <a:lstStyle/>
          <a:p>
            <a:endParaRPr lang="en-B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4910C-4EC9-B849-976C-582847676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62026" y="1378704"/>
            <a:ext cx="4045018" cy="4045018"/>
          </a:xfrm>
          <a:prstGeom prst="rect">
            <a:avLst/>
          </a:prstGeom>
        </p:spPr>
      </p:pic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2228D9A-3750-9944-97C6-B20293921C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275001" y="1510171"/>
            <a:ext cx="3833995" cy="3833995"/>
          </a:xfrm>
          <a:prstGeom prst="ellipse">
            <a:avLst/>
          </a:prstGeom>
        </p:spPr>
        <p:txBody>
          <a:bodyPr/>
          <a:lstStyle/>
          <a:p>
            <a:endParaRPr lang="en-BH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6767FE-AF65-034F-B91E-7CFAB15361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1464840">
            <a:off x="10169489" y="1470648"/>
            <a:ext cx="4045018" cy="40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70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B00C-D267-5248-8047-B799B704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428" y="567759"/>
            <a:ext cx="5731144" cy="571230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F28740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294006-04F7-8E45-9BAD-55B231DA0B31}"/>
              </a:ext>
            </a:extLst>
          </p:cNvPr>
          <p:cNvSpPr/>
          <p:nvPr userDrawn="1"/>
        </p:nvSpPr>
        <p:spPr>
          <a:xfrm>
            <a:off x="5829282" y="1480553"/>
            <a:ext cx="3893233" cy="389323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A64240B3-F5A7-9F41-A875-979BFFC247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88520" y="1434278"/>
            <a:ext cx="3833995" cy="3833995"/>
          </a:xfrm>
          <a:prstGeom prst="ellipse">
            <a:avLst/>
          </a:prstGeom>
        </p:spPr>
        <p:txBody>
          <a:bodyPr/>
          <a:lstStyle/>
          <a:p>
            <a:endParaRPr lang="en-B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4910C-4EC9-B849-976C-5828476761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53389" y="1404659"/>
            <a:ext cx="4045018" cy="4045018"/>
          </a:xfrm>
          <a:prstGeom prst="rect">
            <a:avLst/>
          </a:prstGeom>
        </p:spPr>
      </p:pic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3D5CF67-AECC-AA46-BAB7-B26B8DC804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3796" y="2308761"/>
            <a:ext cx="4751157" cy="2236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 marL="9144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 marL="13716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 marL="18288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FBAEF-C89B-6C4C-8DE5-EF5ABF6D23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95282" y="1434278"/>
            <a:ext cx="3793435" cy="379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92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2E8831-BA78-3B43-9CA3-B3BA9CDAB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306" y="3297859"/>
            <a:ext cx="1764631" cy="17646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9FB00C-D267-5248-8047-B799B704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428" y="567759"/>
            <a:ext cx="5731144" cy="571230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F28740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294006-04F7-8E45-9BAD-55B231DA0B31}"/>
              </a:ext>
            </a:extLst>
          </p:cNvPr>
          <p:cNvSpPr/>
          <p:nvPr userDrawn="1"/>
        </p:nvSpPr>
        <p:spPr>
          <a:xfrm>
            <a:off x="1058779" y="1953126"/>
            <a:ext cx="2951748" cy="295174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AA9E0E-2CD3-A445-BF4F-A0712EF1688F}"/>
              </a:ext>
            </a:extLst>
          </p:cNvPr>
          <p:cNvSpPr/>
          <p:nvPr userDrawn="1"/>
        </p:nvSpPr>
        <p:spPr>
          <a:xfrm>
            <a:off x="4620126" y="1953126"/>
            <a:ext cx="2951748" cy="295174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3D1BF5-01AF-8A47-AA54-F294AC8B7A30}"/>
              </a:ext>
            </a:extLst>
          </p:cNvPr>
          <p:cNvSpPr/>
          <p:nvPr userDrawn="1"/>
        </p:nvSpPr>
        <p:spPr>
          <a:xfrm>
            <a:off x="8133347" y="1953126"/>
            <a:ext cx="2951748" cy="295174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CD94F14-EFB1-C441-9962-F9973886DC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52122" y="1904588"/>
            <a:ext cx="3020164" cy="3020164"/>
          </a:xfrm>
          <a:prstGeom prst="ellipse">
            <a:avLst/>
          </a:prstGeom>
        </p:spPr>
        <p:txBody>
          <a:bodyPr/>
          <a:lstStyle/>
          <a:p>
            <a:endParaRPr lang="en-BH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9215F4BD-D884-924F-9D62-840F57EFC6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792" y="1904588"/>
            <a:ext cx="3020164" cy="3020164"/>
          </a:xfrm>
          <a:prstGeom prst="ellipse">
            <a:avLst/>
          </a:prstGeom>
        </p:spPr>
        <p:txBody>
          <a:bodyPr/>
          <a:lstStyle/>
          <a:p>
            <a:endParaRPr lang="en-BH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F1FD4BD-4E20-9A44-AE7B-1AE7D69D75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10331" y="1904588"/>
            <a:ext cx="3020164" cy="3020164"/>
          </a:xfrm>
          <a:prstGeom prst="ellipse">
            <a:avLst/>
          </a:prstGeom>
        </p:spPr>
        <p:txBody>
          <a:bodyPr/>
          <a:lstStyle/>
          <a:p>
            <a:endParaRPr lang="en-BH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DA2936-52B2-5D4F-AF1D-EC3F27B8D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357" y="1533228"/>
            <a:ext cx="1764631" cy="1764631"/>
          </a:xfrm>
          <a:prstGeom prst="rect">
            <a:avLst/>
          </a:prstGeo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4874B15-3FD5-1442-B6A4-A4E2A5EAC4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13792" y="5205186"/>
            <a:ext cx="3127375" cy="344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>
                <a:latin typeface="Gotham Book" panose="02000504050000020004" pitchFamily="2" charset="0"/>
              </a:defRPr>
            </a:lvl2pPr>
            <a:lvl3pPr marL="914400" indent="0">
              <a:buNone/>
              <a:defRPr>
                <a:latin typeface="Gotham Book" panose="02000504050000020004" pitchFamily="2" charset="0"/>
              </a:defRPr>
            </a:lvl3pPr>
            <a:lvl4pPr marL="1371600" indent="0">
              <a:buNone/>
              <a:defRPr>
                <a:latin typeface="Gotham Book" panose="02000504050000020004" pitchFamily="2" charset="0"/>
              </a:defRPr>
            </a:lvl4pPr>
            <a:lvl5pPr marL="1828800" indent="0">
              <a:buNone/>
              <a:defRPr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BH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340F3F55-034D-9341-BCFA-134142AFE90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42438" y="5205186"/>
            <a:ext cx="3127375" cy="344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>
                <a:latin typeface="Gotham Book" panose="02000504050000020004" pitchFamily="2" charset="0"/>
              </a:defRPr>
            </a:lvl2pPr>
            <a:lvl3pPr marL="914400" indent="0">
              <a:buNone/>
              <a:defRPr>
                <a:latin typeface="Gotham Book" panose="02000504050000020004" pitchFamily="2" charset="0"/>
              </a:defRPr>
            </a:lvl3pPr>
            <a:lvl4pPr marL="1371600" indent="0">
              <a:buNone/>
              <a:defRPr>
                <a:latin typeface="Gotham Book" panose="02000504050000020004" pitchFamily="2" charset="0"/>
              </a:defRPr>
            </a:lvl4pPr>
            <a:lvl5pPr marL="1828800" indent="0">
              <a:buNone/>
              <a:defRPr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BH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6D57F7F-994D-E242-948B-90000FBDB7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53145" y="5205186"/>
            <a:ext cx="3127375" cy="344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>
                <a:latin typeface="Gotham Book" panose="02000504050000020004" pitchFamily="2" charset="0"/>
              </a:defRPr>
            </a:lvl2pPr>
            <a:lvl3pPr marL="914400" indent="0">
              <a:buNone/>
              <a:defRPr>
                <a:latin typeface="Gotham Book" panose="02000504050000020004" pitchFamily="2" charset="0"/>
              </a:defRPr>
            </a:lvl3pPr>
            <a:lvl4pPr marL="1371600" indent="0">
              <a:buNone/>
              <a:defRPr>
                <a:latin typeface="Gotham Book" panose="02000504050000020004" pitchFamily="2" charset="0"/>
              </a:defRPr>
            </a:lvl4pPr>
            <a:lvl5pPr marL="1828800" indent="0">
              <a:buNone/>
              <a:defRPr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645726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B00C-D267-5248-8047-B799B704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428" y="567759"/>
            <a:ext cx="5731144" cy="571230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F28740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294006-04F7-8E45-9BAD-55B231DA0B31}"/>
              </a:ext>
            </a:extLst>
          </p:cNvPr>
          <p:cNvSpPr/>
          <p:nvPr userDrawn="1"/>
        </p:nvSpPr>
        <p:spPr>
          <a:xfrm>
            <a:off x="684961" y="1678144"/>
            <a:ext cx="2330097" cy="23300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6AA9E0E-2CD3-A445-BF4F-A0712EF1688F}"/>
              </a:ext>
            </a:extLst>
          </p:cNvPr>
          <p:cNvSpPr/>
          <p:nvPr userDrawn="1"/>
        </p:nvSpPr>
        <p:spPr>
          <a:xfrm>
            <a:off x="3496272" y="1678144"/>
            <a:ext cx="2330097" cy="23300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3D1BF5-01AF-8A47-AA54-F294AC8B7A30}"/>
              </a:ext>
            </a:extLst>
          </p:cNvPr>
          <p:cNvSpPr/>
          <p:nvPr userDrawn="1"/>
        </p:nvSpPr>
        <p:spPr>
          <a:xfrm>
            <a:off x="6269593" y="1678144"/>
            <a:ext cx="2330097" cy="23300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05C1BB-B61F-384F-8B5B-24DB4013C31E}"/>
              </a:ext>
            </a:extLst>
          </p:cNvPr>
          <p:cNvSpPr/>
          <p:nvPr userDrawn="1"/>
        </p:nvSpPr>
        <p:spPr>
          <a:xfrm>
            <a:off x="9131897" y="1678144"/>
            <a:ext cx="2330097" cy="233009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86E5C8CC-24B7-984C-847F-779E11C794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209" y="1645100"/>
            <a:ext cx="2383017" cy="2383017"/>
          </a:xfrm>
          <a:prstGeom prst="ellipse">
            <a:avLst/>
          </a:prstGeom>
        </p:spPr>
        <p:txBody>
          <a:bodyPr/>
          <a:lstStyle/>
          <a:p>
            <a:endParaRPr lang="en-BH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87E6F78-1904-5649-A853-C53AC6AED8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20287" y="1645100"/>
            <a:ext cx="2383017" cy="2383017"/>
          </a:xfrm>
          <a:prstGeom prst="ellipse">
            <a:avLst/>
          </a:prstGeom>
        </p:spPr>
        <p:txBody>
          <a:bodyPr/>
          <a:lstStyle/>
          <a:p>
            <a:endParaRPr lang="en-BH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2B1818B-C1DA-D144-A2B4-7F9A30ADAA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3000" y="1645100"/>
            <a:ext cx="2383017" cy="2383017"/>
          </a:xfrm>
          <a:prstGeom prst="ellipse">
            <a:avLst/>
          </a:prstGeom>
        </p:spPr>
        <p:txBody>
          <a:bodyPr/>
          <a:lstStyle/>
          <a:p>
            <a:endParaRPr lang="en-BH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65A6070C-C4DD-AF4C-95CB-6752D1C6AB9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85591" y="1645100"/>
            <a:ext cx="2383017" cy="2383017"/>
          </a:xfrm>
          <a:prstGeom prst="ellipse">
            <a:avLst/>
          </a:prstGeom>
        </p:spPr>
        <p:txBody>
          <a:bodyPr/>
          <a:lstStyle/>
          <a:p>
            <a:endParaRPr lang="en-BH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DA2936-52B2-5D4F-AF1D-EC3F27B8D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978" y="3381644"/>
            <a:ext cx="799070" cy="799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2FE3530-DD22-F946-A246-B7CAEB29D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052" y="3381644"/>
            <a:ext cx="799070" cy="799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803B6B-5AAF-5C4F-AB18-2265B0DA9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78" y="3381644"/>
            <a:ext cx="799070" cy="7990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677776-E119-1E46-9886-9A95B67C86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4210" y="3381644"/>
            <a:ext cx="799070" cy="799070"/>
          </a:xfrm>
          <a:prstGeom prst="rect">
            <a:avLst/>
          </a:prstGeom>
        </p:spPr>
      </p:pic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851427F0-913F-7A4D-BF27-E11EE09B4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4647" y="4876765"/>
            <a:ext cx="2350411" cy="7354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 marL="9144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 marL="13716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 marL="18288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Maser text styles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D2455D9E-EB02-5A47-BA44-24E2A484810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08455" y="4876765"/>
            <a:ext cx="2350411" cy="7354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 marL="9144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 marL="13716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 marL="18288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Maser text styles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FE3F0DF-3FCD-CD41-BBBC-A5A20D324C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0560" y="4876765"/>
            <a:ext cx="2350411" cy="7354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 marL="9144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 marL="13716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 marL="18288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39DCBF9-CF55-8C48-ABCD-8CDBD0842D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53273" y="4876765"/>
            <a:ext cx="2350411" cy="7354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 marL="9144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 marL="13716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 marL="18288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3B6A16E7-B63C-C04A-9467-A1695B29681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4647" y="4465508"/>
            <a:ext cx="2388401" cy="344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>
                <a:latin typeface="Gotham Book" panose="02000504050000020004" pitchFamily="2" charset="0"/>
              </a:defRPr>
            </a:lvl2pPr>
            <a:lvl3pPr marL="914400" indent="0">
              <a:buNone/>
              <a:defRPr>
                <a:latin typeface="Gotham Book" panose="02000504050000020004" pitchFamily="2" charset="0"/>
              </a:defRPr>
            </a:lvl3pPr>
            <a:lvl4pPr marL="1371600" indent="0">
              <a:buNone/>
              <a:defRPr>
                <a:latin typeface="Gotham Book" panose="02000504050000020004" pitchFamily="2" charset="0"/>
              </a:defRPr>
            </a:lvl4pPr>
            <a:lvl5pPr marL="1828800" indent="0">
              <a:buNone/>
              <a:defRPr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BH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93F91A2C-ADF6-8B46-B673-662AEC02EE1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290617" y="4465508"/>
            <a:ext cx="2388401" cy="344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>
                <a:latin typeface="Gotham Book" panose="02000504050000020004" pitchFamily="2" charset="0"/>
              </a:defRPr>
            </a:lvl2pPr>
            <a:lvl3pPr marL="914400" indent="0">
              <a:buNone/>
              <a:defRPr>
                <a:latin typeface="Gotham Book" panose="02000504050000020004" pitchFamily="2" charset="0"/>
              </a:defRPr>
            </a:lvl3pPr>
            <a:lvl4pPr marL="1371600" indent="0">
              <a:buNone/>
              <a:defRPr>
                <a:latin typeface="Gotham Book" panose="02000504050000020004" pitchFamily="2" charset="0"/>
              </a:defRPr>
            </a:lvl4pPr>
            <a:lvl5pPr marL="1828800" indent="0">
              <a:buNone/>
              <a:defRPr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BH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EA61A8C-ACC7-C648-8FAF-07F9E31298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09663" y="4465508"/>
            <a:ext cx="2388401" cy="344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>
                <a:latin typeface="Gotham Book" panose="02000504050000020004" pitchFamily="2" charset="0"/>
              </a:defRPr>
            </a:lvl2pPr>
            <a:lvl3pPr marL="914400" indent="0">
              <a:buNone/>
              <a:defRPr>
                <a:latin typeface="Gotham Book" panose="02000504050000020004" pitchFamily="2" charset="0"/>
              </a:defRPr>
            </a:lvl3pPr>
            <a:lvl4pPr marL="1371600" indent="0">
              <a:buNone/>
              <a:defRPr>
                <a:latin typeface="Gotham Book" panose="02000504050000020004" pitchFamily="2" charset="0"/>
              </a:defRPr>
            </a:lvl4pPr>
            <a:lvl5pPr marL="1828800" indent="0">
              <a:buNone/>
              <a:defRPr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BH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AE43F297-1754-1F49-B9D7-26EFE5E9163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46647" y="4465508"/>
            <a:ext cx="2388401" cy="3444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>
                <a:latin typeface="Gotham Book" panose="02000504050000020004" pitchFamily="2" charset="0"/>
              </a:defRPr>
            </a:lvl2pPr>
            <a:lvl3pPr marL="914400" indent="0">
              <a:buNone/>
              <a:defRPr>
                <a:latin typeface="Gotham Book" panose="02000504050000020004" pitchFamily="2" charset="0"/>
              </a:defRPr>
            </a:lvl3pPr>
            <a:lvl4pPr marL="1371600" indent="0">
              <a:buNone/>
              <a:defRPr>
                <a:latin typeface="Gotham Book" panose="02000504050000020004" pitchFamily="2" charset="0"/>
              </a:defRPr>
            </a:lvl4pPr>
            <a:lvl5pPr marL="1828800" indent="0">
              <a:buNone/>
              <a:defRPr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4056677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B00C-D267-5248-8047-B799B704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428" y="567759"/>
            <a:ext cx="5731144" cy="571230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F28740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FD18B7E1-3841-1447-86CD-C0081584D1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0060" y="2308762"/>
            <a:ext cx="4751157" cy="1120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 marL="9144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 marL="13716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 marL="18288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CF77D879-4CA0-1241-A9F2-E8AB001AD0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0060" y="4356223"/>
            <a:ext cx="4751157" cy="1120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 marL="9144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 marL="13716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 marL="18288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1E7C4764-0C1F-ED49-9DF0-056B3A6D0C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78126" y="2308762"/>
            <a:ext cx="4751157" cy="1120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 marL="9144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 marL="13716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 marL="18288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6B4241CD-9156-F846-832F-33DA16BAEB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8126" y="4356223"/>
            <a:ext cx="4751157" cy="1120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 marL="9144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 marL="13716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 marL="18288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5E0EF67-E7B0-EB43-B772-5F669AA53D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69957">
            <a:off x="10290607" y="-986591"/>
            <a:ext cx="2805946" cy="28059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F08AB84-22AE-C349-B972-78BD92143C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29" y="1879581"/>
            <a:ext cx="249631" cy="24963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47AB561-8A4D-E34C-A5BF-2F4AB233A9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29" y="3911581"/>
            <a:ext cx="249631" cy="24963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E86CF81-3C9E-2644-97A5-5F18E8A992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303" y="1879581"/>
            <a:ext cx="249631" cy="24963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EFC9540-E0A3-C343-91F6-64807A9F63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303" y="3911581"/>
            <a:ext cx="249631" cy="24963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5BBE0-1216-BC45-A030-F4FE019D6B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1153" y="1825974"/>
            <a:ext cx="3127375" cy="344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>
                <a:latin typeface="Gotham Book" panose="02000504050000020004" pitchFamily="2" charset="0"/>
              </a:defRPr>
            </a:lvl2pPr>
            <a:lvl3pPr marL="914400" indent="0">
              <a:buNone/>
              <a:defRPr>
                <a:latin typeface="Gotham Book" panose="02000504050000020004" pitchFamily="2" charset="0"/>
              </a:defRPr>
            </a:lvl3pPr>
            <a:lvl4pPr marL="1371600" indent="0">
              <a:buNone/>
              <a:defRPr>
                <a:latin typeface="Gotham Book" panose="02000504050000020004" pitchFamily="2" charset="0"/>
              </a:defRPr>
            </a:lvl4pPr>
            <a:lvl5pPr marL="1828800" indent="0">
              <a:buNone/>
              <a:defRPr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BH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2F3A8C4-A512-AC49-BC03-6AC9D52F3E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87215" y="1825974"/>
            <a:ext cx="3127375" cy="344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>
                <a:latin typeface="Gotham Book" panose="02000504050000020004" pitchFamily="2" charset="0"/>
              </a:defRPr>
            </a:lvl2pPr>
            <a:lvl3pPr marL="914400" indent="0">
              <a:buNone/>
              <a:defRPr>
                <a:latin typeface="Gotham Book" panose="02000504050000020004" pitchFamily="2" charset="0"/>
              </a:defRPr>
            </a:lvl3pPr>
            <a:lvl4pPr marL="1371600" indent="0">
              <a:buNone/>
              <a:defRPr>
                <a:latin typeface="Gotham Book" panose="02000504050000020004" pitchFamily="2" charset="0"/>
              </a:defRPr>
            </a:lvl4pPr>
            <a:lvl5pPr marL="1828800" indent="0">
              <a:buNone/>
              <a:defRPr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BH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FE57612-0DED-6047-B2A4-F8C5BFBE59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71153" y="3877512"/>
            <a:ext cx="3127375" cy="344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>
                <a:latin typeface="Gotham Book" panose="02000504050000020004" pitchFamily="2" charset="0"/>
              </a:defRPr>
            </a:lvl2pPr>
            <a:lvl3pPr marL="914400" indent="0">
              <a:buNone/>
              <a:defRPr>
                <a:latin typeface="Gotham Book" panose="02000504050000020004" pitchFamily="2" charset="0"/>
              </a:defRPr>
            </a:lvl3pPr>
            <a:lvl4pPr marL="1371600" indent="0">
              <a:buNone/>
              <a:defRPr>
                <a:latin typeface="Gotham Book" panose="02000504050000020004" pitchFamily="2" charset="0"/>
              </a:defRPr>
            </a:lvl4pPr>
            <a:lvl5pPr marL="1828800" indent="0">
              <a:buNone/>
              <a:defRPr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BH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80551AF-5BB0-E14F-9364-EB0097BC672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87215" y="3877512"/>
            <a:ext cx="3127375" cy="344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>
                <a:latin typeface="Gotham Book" panose="02000504050000020004" pitchFamily="2" charset="0"/>
              </a:defRPr>
            </a:lvl2pPr>
            <a:lvl3pPr marL="914400" indent="0">
              <a:buNone/>
              <a:defRPr>
                <a:latin typeface="Gotham Book" panose="02000504050000020004" pitchFamily="2" charset="0"/>
              </a:defRPr>
            </a:lvl3pPr>
            <a:lvl4pPr marL="1371600" indent="0">
              <a:buNone/>
              <a:defRPr>
                <a:latin typeface="Gotham Book" panose="02000504050000020004" pitchFamily="2" charset="0"/>
              </a:defRPr>
            </a:lvl4pPr>
            <a:lvl5pPr marL="1828800" indent="0">
              <a:buNone/>
              <a:defRPr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8428535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A057-3160-40E9-9057-5731C001A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4209B-89B6-4872-862F-DAE584DDD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143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B87A7A-FA72-4BCB-8704-B85ACE6412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77" y="0"/>
            <a:ext cx="1219795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639B74-65D2-1B4D-95B5-8152E0F46E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412" y="1020913"/>
            <a:ext cx="2486077" cy="69093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AB094F3-704A-6743-898B-86C3A9C69707}"/>
              </a:ext>
            </a:extLst>
          </p:cNvPr>
          <p:cNvSpPr/>
          <p:nvPr userDrawn="1"/>
        </p:nvSpPr>
        <p:spPr>
          <a:xfrm>
            <a:off x="5828191" y="652192"/>
            <a:ext cx="5553615" cy="555361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7139F-4C66-F945-9A02-785D0289EE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48604" y="472605"/>
            <a:ext cx="5912787" cy="5912787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76B4C2-A1EB-4648-B8AB-EC1BBEBEE2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28191" y="652192"/>
            <a:ext cx="5553615" cy="5553615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en-BH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24A880C8-77ED-4E07-ABDA-DF57C751ED5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62618" y="5050624"/>
            <a:ext cx="3719180" cy="357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Gotham Rounded Book" pitchFamily="50" charset="0"/>
              </a:defRPr>
            </a:lvl1pPr>
          </a:lstStyle>
          <a:p>
            <a:pPr lvl="0"/>
            <a:r>
              <a:rPr lang="en-US"/>
              <a:t>Audience of meeting type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DE9A398-1F38-4CCE-9E4E-13CF1EBB39E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76273" y="5531123"/>
            <a:ext cx="3759200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F28740"/>
                </a:solidFill>
                <a:latin typeface="Gotham Rounded Bold" panose="02000000000000000000" pitchFamily="50" charset="0"/>
              </a:defRPr>
            </a:lvl1pPr>
          </a:lstStyle>
          <a:p>
            <a:pPr lvl="0"/>
            <a:r>
              <a:rPr lang="en-US"/>
              <a:t>Day Month Year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CD292A7-10F7-401D-B958-46260866E8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491" y="2197717"/>
            <a:ext cx="3744307" cy="26828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4400">
                <a:solidFill>
                  <a:srgbClr val="F28740"/>
                </a:solidFill>
                <a:latin typeface="Quicksand Bold" pitchFamily="50" charset="0"/>
              </a:defRPr>
            </a:lvl1pPr>
          </a:lstStyle>
          <a:p>
            <a:pPr lvl="0"/>
            <a:r>
              <a:rPr lang="en-US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04023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BE586237-508C-604D-8875-68A82BC38B04}"/>
              </a:ext>
            </a:extLst>
          </p:cNvPr>
          <p:cNvSpPr/>
          <p:nvPr userDrawn="1"/>
        </p:nvSpPr>
        <p:spPr>
          <a:xfrm>
            <a:off x="4310172" y="519326"/>
            <a:ext cx="8473726" cy="847372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E62768-E564-A343-A232-5CA143A78A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10173" y="519327"/>
            <a:ext cx="8473726" cy="8473726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en-B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499A57-98D9-B94A-81A5-A78748C578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868162">
            <a:off x="3681663" y="53082"/>
            <a:ext cx="9730746" cy="973074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66180E3-BEFF-BC46-BC46-102321DB6B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0171" y="4585260"/>
            <a:ext cx="9144000" cy="1620548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F28740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53334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EC1690CF-DE5F-9B40-93A6-4B4D38C0AC1A}"/>
              </a:ext>
            </a:extLst>
          </p:cNvPr>
          <p:cNvSpPr/>
          <p:nvPr userDrawn="1"/>
        </p:nvSpPr>
        <p:spPr>
          <a:xfrm>
            <a:off x="5750699" y="-1072844"/>
            <a:ext cx="9003687" cy="900368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FCD7BA-E12C-A947-8101-5D8AD9A691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0171" y="2618725"/>
            <a:ext cx="9144000" cy="1620548"/>
          </a:xfrm>
          <a:prstGeom prst="rect">
            <a:avLst/>
          </a:prstGeom>
        </p:spPr>
        <p:txBody>
          <a:bodyPr anchor="b"/>
          <a:lstStyle>
            <a:lvl1pPr algn="l">
              <a:defRPr sz="5000" b="1" i="0">
                <a:solidFill>
                  <a:srgbClr val="F28740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BH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77EF931-5693-9844-9F6C-38D79A7087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0698" y="-1099284"/>
            <a:ext cx="9003687" cy="9003687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41925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B00C-D267-5248-8047-B799B704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809" y="358209"/>
            <a:ext cx="11087816" cy="57123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F28740"/>
                </a:solidFill>
                <a:latin typeface="Quicksand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BH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B8F61AA-B932-3940-8E84-DEA9D5ACA3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0809" y="1848053"/>
            <a:ext cx="2350411" cy="7354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2pPr>
            <a:lvl3pPr marL="9144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3pPr>
            <a:lvl4pPr marL="13716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4pPr>
            <a:lvl5pPr marL="1828800" indent="0">
              <a:buNone/>
              <a:defRPr sz="2000">
                <a:solidFill>
                  <a:srgbClr val="2F3F7B"/>
                </a:solidFill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 Maser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2983DC5-BAB2-F34E-9869-73B10735B1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0809" y="1009979"/>
            <a:ext cx="2388401" cy="3444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>
                <a:solidFill>
                  <a:srgbClr val="2F3F7B"/>
                </a:solidFill>
                <a:latin typeface="Gotham Book" panose="02000504050000020004" pitchFamily="2" charset="0"/>
              </a:defRPr>
            </a:lvl1pPr>
            <a:lvl2pPr marL="457200" indent="0">
              <a:buNone/>
              <a:defRPr>
                <a:latin typeface="Gotham Book" panose="02000504050000020004" pitchFamily="2" charset="0"/>
              </a:defRPr>
            </a:lvl2pPr>
            <a:lvl3pPr marL="914400" indent="0">
              <a:buNone/>
              <a:defRPr>
                <a:latin typeface="Gotham Book" panose="02000504050000020004" pitchFamily="2" charset="0"/>
              </a:defRPr>
            </a:lvl3pPr>
            <a:lvl4pPr marL="1371600" indent="0">
              <a:buNone/>
              <a:defRPr>
                <a:latin typeface="Gotham Book" panose="02000504050000020004" pitchFamily="2" charset="0"/>
              </a:defRPr>
            </a:lvl4pPr>
            <a:lvl5pPr marL="1828800" indent="0">
              <a:buNone/>
              <a:defRPr>
                <a:latin typeface="Gotham Book" panose="02000504050000020004" pitchFamily="2" charset="0"/>
              </a:defRPr>
            </a:lvl5pPr>
          </a:lstStyle>
          <a:p>
            <a:pPr lvl="0"/>
            <a:r>
              <a:rPr lang="en-US"/>
              <a:t>Click to edit</a:t>
            </a:r>
            <a:endParaRPr lang="en-BH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E9B514-2808-483F-82BA-146355FE3D22}"/>
              </a:ext>
            </a:extLst>
          </p:cNvPr>
          <p:cNvCxnSpPr>
            <a:cxnSpLocks/>
          </p:cNvCxnSpPr>
          <p:nvPr userDrawn="1"/>
        </p:nvCxnSpPr>
        <p:spPr>
          <a:xfrm>
            <a:off x="373074" y="6015789"/>
            <a:ext cx="47632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C28A6F-94C5-402D-8DEC-67277D746B2D}"/>
              </a:ext>
            </a:extLst>
          </p:cNvPr>
          <p:cNvCxnSpPr>
            <a:cxnSpLocks/>
          </p:cNvCxnSpPr>
          <p:nvPr userDrawn="1"/>
        </p:nvCxnSpPr>
        <p:spPr>
          <a:xfrm>
            <a:off x="6929055" y="6015789"/>
            <a:ext cx="492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CBB2048-4619-4F11-8541-BCA11C967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66" y="6229166"/>
            <a:ext cx="1618663" cy="4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31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ADA5C0-8AF5-49E3-ADCA-CB21F3B315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77" y="0"/>
            <a:ext cx="12197954" cy="6858000"/>
          </a:xfrm>
          <a:prstGeom prst="rect">
            <a:avLst/>
          </a:prstGeom>
        </p:spPr>
      </p:pic>
      <p:sp>
        <p:nvSpPr>
          <p:cNvPr id="3" name="Text Placeholder 26">
            <a:extLst>
              <a:ext uri="{FF2B5EF4-FFF2-40B4-BE49-F238E27FC236}">
                <a16:creationId xmlns:a16="http://schemas.microsoft.com/office/drawing/2014/main" id="{503CC2EB-0925-48EE-9C71-5701C2D33CBE}"/>
              </a:ext>
            </a:extLst>
          </p:cNvPr>
          <p:cNvSpPr txBox="1">
            <a:spLocks/>
          </p:cNvSpPr>
          <p:nvPr userDrawn="1"/>
        </p:nvSpPr>
        <p:spPr>
          <a:xfrm>
            <a:off x="594160" y="2607151"/>
            <a:ext cx="3744307" cy="14189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kern="1200">
                <a:solidFill>
                  <a:srgbClr val="F28740"/>
                </a:solidFill>
                <a:latin typeface="Quicksand Bold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Thank</a:t>
            </a:r>
          </a:p>
          <a:p>
            <a:r>
              <a:rPr lang="en-US" dirty="0"/>
              <a:t>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A2435-46A1-4C7E-B620-E0E59DC5BB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00" y="5565618"/>
            <a:ext cx="2486077" cy="6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16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831385-A16C-364C-9511-6E759234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1168-AEE7-5945-AD77-B910F9F09ED3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4A7E5-7674-2A4C-8036-88654DF9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5C63C-1BA4-1D45-9C14-A40313CB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FA4-624D-E648-A662-08073D8EF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4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62F24-E4CE-0849-A741-D839F98C1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4AFEC-A75E-334B-A897-5931986B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1168-AEE7-5945-AD77-B910F9F09ED3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9B635-6E68-5648-90CB-D7BB1B6D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1BF58-3ABD-E54E-8A39-926FBABC1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FA4-624D-E648-A662-08073D8EF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6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D53B068-E35F-489B-84F5-4444D553F795}"/>
              </a:ext>
            </a:extLst>
          </p:cNvPr>
          <p:cNvCxnSpPr>
            <a:cxnSpLocks/>
          </p:cNvCxnSpPr>
          <p:nvPr userDrawn="1"/>
        </p:nvCxnSpPr>
        <p:spPr>
          <a:xfrm>
            <a:off x="373074" y="6015789"/>
            <a:ext cx="47632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1CA217-C6BB-46AB-8E47-6A1F0621A847}"/>
              </a:ext>
            </a:extLst>
          </p:cNvPr>
          <p:cNvCxnSpPr>
            <a:cxnSpLocks/>
          </p:cNvCxnSpPr>
          <p:nvPr userDrawn="1"/>
        </p:nvCxnSpPr>
        <p:spPr>
          <a:xfrm>
            <a:off x="6929055" y="6015789"/>
            <a:ext cx="492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C129F378-10E6-4140-AF72-BCC29A1B7C0C}"/>
              </a:ext>
            </a:extLst>
          </p:cNvPr>
          <p:cNvSpPr txBox="1">
            <a:spLocks/>
          </p:cNvSpPr>
          <p:nvPr userDrawn="1"/>
        </p:nvSpPr>
        <p:spPr>
          <a:xfrm>
            <a:off x="4407330" y="5926756"/>
            <a:ext cx="3377339" cy="4989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794A1"/>
                </a:solidFill>
                <a:latin typeface="Quicksand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000" b="0" dirty="0">
                <a:solidFill>
                  <a:srgbClr val="2F3F7B"/>
                </a:solidFill>
                <a:latin typeface="Gotham Book" panose="02000504050000020004" pitchFamily="2" charset="0"/>
              </a:rPr>
              <a:t>Page </a:t>
            </a:r>
            <a:fld id="{9C866868-B500-42CA-B82C-E9EC0CE16809}" type="slidenum">
              <a:rPr lang="en-US" sz="1000" b="0" smtClean="0">
                <a:solidFill>
                  <a:srgbClr val="2F3F7B"/>
                </a:solidFill>
                <a:latin typeface="Gotham Book" panose="02000504050000020004" pitchFamily="2" charset="0"/>
              </a:rPr>
              <a:t>‹#›</a:t>
            </a:fld>
            <a:endParaRPr lang="en-BH" sz="1000" b="0">
              <a:solidFill>
                <a:srgbClr val="2F3F7B"/>
              </a:solidFill>
              <a:latin typeface="Gotham Book" panose="02000504050000020004" pitchFamily="2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15A6FBE-1C11-46A1-97F6-3AA8D3E6AD1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66" y="6229166"/>
            <a:ext cx="1618663" cy="4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6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50" r:id="rId4"/>
    <p:sldLayoutId id="2147483651" r:id="rId5"/>
    <p:sldLayoutId id="2147483698" r:id="rId6"/>
    <p:sldLayoutId id="2147483700" r:id="rId7"/>
    <p:sldLayoutId id="2147483702" r:id="rId8"/>
    <p:sldLayoutId id="2147483703" r:id="rId9"/>
    <p:sldLayoutId id="214748370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B4FBDA-FC27-4237-AB9F-9ABF30EF3868}"/>
              </a:ext>
            </a:extLst>
          </p:cNvPr>
          <p:cNvCxnSpPr>
            <a:cxnSpLocks/>
          </p:cNvCxnSpPr>
          <p:nvPr userDrawn="1"/>
        </p:nvCxnSpPr>
        <p:spPr>
          <a:xfrm>
            <a:off x="373074" y="6015789"/>
            <a:ext cx="47632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F3A5AE-536D-4622-9021-294623177A7A}"/>
              </a:ext>
            </a:extLst>
          </p:cNvPr>
          <p:cNvCxnSpPr>
            <a:cxnSpLocks/>
          </p:cNvCxnSpPr>
          <p:nvPr userDrawn="1"/>
        </p:nvCxnSpPr>
        <p:spPr>
          <a:xfrm>
            <a:off x="6929055" y="6015789"/>
            <a:ext cx="492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B4D7A92B-B523-457A-9F21-DBEE4427C671}"/>
              </a:ext>
            </a:extLst>
          </p:cNvPr>
          <p:cNvSpPr txBox="1">
            <a:spLocks/>
          </p:cNvSpPr>
          <p:nvPr userDrawn="1"/>
        </p:nvSpPr>
        <p:spPr>
          <a:xfrm>
            <a:off x="4407330" y="5926756"/>
            <a:ext cx="3377339" cy="4989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794A1"/>
                </a:solidFill>
                <a:latin typeface="Quicksand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000" b="0" dirty="0">
                <a:solidFill>
                  <a:srgbClr val="2F3F7B"/>
                </a:solidFill>
                <a:latin typeface="Gotham Book" panose="02000504050000020004" pitchFamily="2" charset="0"/>
              </a:rPr>
              <a:t>Page </a:t>
            </a:r>
            <a:fld id="{9C866868-B500-42CA-B82C-E9EC0CE16809}" type="slidenum">
              <a:rPr lang="en-US" sz="1000" b="0" smtClean="0">
                <a:solidFill>
                  <a:srgbClr val="2F3F7B"/>
                </a:solidFill>
                <a:latin typeface="Gotham Book" panose="02000504050000020004" pitchFamily="2" charset="0"/>
              </a:rPr>
              <a:t>‹#›</a:t>
            </a:fld>
            <a:endParaRPr lang="en-BH" sz="1000" b="0">
              <a:solidFill>
                <a:srgbClr val="2F3F7B"/>
              </a:solidFill>
              <a:latin typeface="Gotham Book" panose="02000504050000020004" pitchFamily="2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60226AB-B266-42C4-9596-15CB8F91D66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66" y="6229166"/>
            <a:ext cx="1618663" cy="4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6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5" r:id="rId2"/>
    <p:sldLayoutId id="2147483681" r:id="rId3"/>
    <p:sldLayoutId id="2147483693" r:id="rId4"/>
    <p:sldLayoutId id="2147483694" r:id="rId5"/>
    <p:sldLayoutId id="2147483682" r:id="rId6"/>
    <p:sldLayoutId id="2147483683" r:id="rId7"/>
    <p:sldLayoutId id="2147483691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C22230-1CDF-E246-B8E7-16A9B54818E0}"/>
              </a:ext>
            </a:extLst>
          </p:cNvPr>
          <p:cNvCxnSpPr>
            <a:cxnSpLocks/>
          </p:cNvCxnSpPr>
          <p:nvPr userDrawn="1"/>
        </p:nvCxnSpPr>
        <p:spPr>
          <a:xfrm>
            <a:off x="373074" y="6015789"/>
            <a:ext cx="47632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3D838E-91B8-3A4A-A067-EA2E38FCCD24}"/>
              </a:ext>
            </a:extLst>
          </p:cNvPr>
          <p:cNvCxnSpPr>
            <a:cxnSpLocks/>
          </p:cNvCxnSpPr>
          <p:nvPr userDrawn="1"/>
        </p:nvCxnSpPr>
        <p:spPr>
          <a:xfrm>
            <a:off x="6929055" y="6015789"/>
            <a:ext cx="49249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49A27683-882A-2643-9156-6FA067CC2FD1}"/>
              </a:ext>
            </a:extLst>
          </p:cNvPr>
          <p:cNvSpPr txBox="1">
            <a:spLocks/>
          </p:cNvSpPr>
          <p:nvPr userDrawn="1"/>
        </p:nvSpPr>
        <p:spPr>
          <a:xfrm>
            <a:off x="4407330" y="5926756"/>
            <a:ext cx="3377339" cy="4989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794A1"/>
                </a:solidFill>
                <a:latin typeface="Quicksand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1000" b="0" dirty="0">
                <a:solidFill>
                  <a:srgbClr val="2F3F7B"/>
                </a:solidFill>
                <a:latin typeface="Gotham Book" panose="02000504050000020004" pitchFamily="2" charset="0"/>
              </a:rPr>
              <a:t>Page </a:t>
            </a:r>
            <a:fld id="{9C866868-B500-42CA-B82C-E9EC0CE16809}" type="slidenum">
              <a:rPr lang="en-US" sz="1000" b="0" smtClean="0">
                <a:solidFill>
                  <a:srgbClr val="2F3F7B"/>
                </a:solidFill>
                <a:latin typeface="Gotham Book" panose="02000504050000020004" pitchFamily="2" charset="0"/>
              </a:rPr>
              <a:t>‹#›</a:t>
            </a:fld>
            <a:endParaRPr lang="en-BH" sz="1000" b="0">
              <a:solidFill>
                <a:srgbClr val="2F3F7B"/>
              </a:solidFill>
              <a:latin typeface="Gotham Book" panose="02000504050000020004" pitchFamily="2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96FED1E-CF8B-4D9B-90FE-1329E14E2B4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66" y="6229166"/>
            <a:ext cx="1618663" cy="4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0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7" r:id="rId3"/>
    <p:sldLayoutId id="2147483692" r:id="rId4"/>
    <p:sldLayoutId id="2147483695" r:id="rId5"/>
    <p:sldLayoutId id="214748369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0B0F0FA-EDF4-46DF-A715-2FEAE781BC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977" y="0"/>
            <a:ext cx="12197954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03B62D8-ADCB-4CA6-8198-4B3AA04926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00" y="5565618"/>
            <a:ext cx="2486077" cy="690936"/>
          </a:xfrm>
          <a:prstGeom prst="rect">
            <a:avLst/>
          </a:prstGeom>
        </p:spPr>
      </p:pic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6022826B-7B43-4389-AB75-C5B0AE381D9D}"/>
              </a:ext>
            </a:extLst>
          </p:cNvPr>
          <p:cNvSpPr txBox="1">
            <a:spLocks/>
          </p:cNvSpPr>
          <p:nvPr userDrawn="1"/>
        </p:nvSpPr>
        <p:spPr>
          <a:xfrm>
            <a:off x="594160" y="2607151"/>
            <a:ext cx="3744307" cy="14189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4400" kern="1200">
                <a:solidFill>
                  <a:srgbClr val="F28740"/>
                </a:solidFill>
                <a:latin typeface="Quicksand Bold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Thank</a:t>
            </a:r>
          </a:p>
          <a:p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77512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value.sa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38E93-1211-4077-98FD-DBDB9B0C14F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90" y="5910317"/>
            <a:ext cx="3759200" cy="400050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Gotham Rounded Bold"/>
              </a:rPr>
              <a:t>11 </a:t>
            </a:r>
            <a:r>
              <a:rPr lang="ru-RU" dirty="0" smtClean="0">
                <a:latin typeface="Gotham Rounded Bold"/>
              </a:rPr>
              <a:t>марта</a:t>
            </a:r>
            <a:r>
              <a:rPr lang="en-US" dirty="0" smtClean="0">
                <a:latin typeface="Gotham Rounded Bold"/>
              </a:rPr>
              <a:t> </a:t>
            </a:r>
            <a:r>
              <a:rPr lang="en-US" dirty="0">
                <a:latin typeface="Gotham Rounded Bold"/>
              </a:rPr>
              <a:t>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40976-1BB6-4BE4-B062-E7E0D6DD21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2790" y="3193202"/>
            <a:ext cx="4895123" cy="1365056"/>
          </a:xfrm>
        </p:spPr>
        <p:txBody>
          <a:bodyPr/>
          <a:lstStyle/>
          <a:p>
            <a:r>
              <a:rPr lang="ru-RU" sz="3200" b="1" dirty="0"/>
              <a:t>Опыт внедрения ЦОЗ в Саудовской </a:t>
            </a:r>
            <a:r>
              <a:rPr lang="ru-RU" sz="3200" b="1" dirty="0" smtClean="0"/>
              <a:t>Аравии</a:t>
            </a:r>
            <a:endParaRPr lang="en-US" sz="2800" b="1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18EB09-CDB4-4278-B5E4-21117C2583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645" y="601336"/>
            <a:ext cx="5616000" cy="5616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BB0F19-C92A-BB4D-85B1-3C0EEF5CFC8C}"/>
              </a:ext>
            </a:extLst>
          </p:cNvPr>
          <p:cNvSpPr txBox="1"/>
          <p:nvPr/>
        </p:nvSpPr>
        <p:spPr>
          <a:xfrm>
            <a:off x="765360" y="4558258"/>
            <a:ext cx="255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sz="2000" b="1" dirty="0">
                <a:solidFill>
                  <a:schemeClr val="bg1"/>
                </a:solidFill>
              </a:rPr>
              <a:t>Reem F. Bunyan, CEO</a:t>
            </a:r>
          </a:p>
        </p:txBody>
      </p:sp>
    </p:spTree>
    <p:extLst>
      <p:ext uri="{BB962C8B-B14F-4D97-AF65-F5344CB8AC3E}">
        <p14:creationId xmlns:p14="http://schemas.microsoft.com/office/powerpoint/2010/main" val="326413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58515-9287-E448-BA24-C544EFC8C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6FA9F-DD5B-254D-ADA5-C047B0725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DC026-E3AF-804B-8920-D37D28B4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FA4-624D-E648-A662-08073D8EF18D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432E74-8353-5C40-A754-1279A3B43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755650"/>
            <a:ext cx="7035800" cy="5346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457EDE-2B79-9844-93DC-6B9FD8900427}"/>
              </a:ext>
            </a:extLst>
          </p:cNvPr>
          <p:cNvSpPr txBox="1"/>
          <p:nvPr/>
        </p:nvSpPr>
        <p:spPr>
          <a:xfrm>
            <a:off x="167054" y="721284"/>
            <a:ext cx="2379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F28740"/>
                </a:solidFill>
              </a:rPr>
              <a:t>Бариатрическая</a:t>
            </a:r>
            <a:r>
              <a:rPr lang="ru-RU" sz="2400" b="1" dirty="0" smtClean="0">
                <a:solidFill>
                  <a:srgbClr val="F28740"/>
                </a:solidFill>
              </a:rPr>
              <a:t> хирургия в США</a:t>
            </a:r>
            <a:endParaRPr lang="en-SA" sz="2400" b="1" dirty="0">
              <a:solidFill>
                <a:srgbClr val="F28740"/>
              </a:solidFill>
            </a:endParaRPr>
          </a:p>
          <a:p>
            <a:r>
              <a:rPr lang="en-SA" sz="2400" b="1" dirty="0">
                <a:solidFill>
                  <a:srgbClr val="F28740"/>
                </a:solidFill>
              </a:rPr>
              <a:t>(2015)</a:t>
            </a:r>
          </a:p>
        </p:txBody>
      </p:sp>
    </p:spTree>
    <p:extLst>
      <p:ext uri="{BB962C8B-B14F-4D97-AF65-F5344CB8AC3E}">
        <p14:creationId xmlns:p14="http://schemas.microsoft.com/office/powerpoint/2010/main" val="3051940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2">
            <a:extLst>
              <a:ext uri="{FF2B5EF4-FFF2-40B4-BE49-F238E27FC236}">
                <a16:creationId xmlns:a16="http://schemas.microsoft.com/office/drawing/2014/main" id="{0606136D-A24D-CA4D-83B4-0B35F59956D8}"/>
              </a:ext>
            </a:extLst>
          </p:cNvPr>
          <p:cNvSpPr/>
          <p:nvPr/>
        </p:nvSpPr>
        <p:spPr>
          <a:xfrm>
            <a:off x="0" y="5969005"/>
            <a:ext cx="11942021" cy="86352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t"/>
          <a:lstStyle/>
          <a:p>
            <a:pPr marL="223838" indent="-223838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F3F7B"/>
              </a:solidFill>
              <a:latin typeface="Gotham Book" panose="0200050405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87691-FC84-4099-B29E-03A1A944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69" y="163210"/>
            <a:ext cx="11487862" cy="571230"/>
          </a:xfrm>
        </p:spPr>
        <p:txBody>
          <a:bodyPr anchor="t"/>
          <a:lstStyle/>
          <a:p>
            <a:pPr algn="l"/>
            <a:r>
              <a:rPr lang="ru-RU" dirty="0" smtClean="0"/>
              <a:t>Система здравоохранения Саудовской Аравии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BBC7F7-E958-4C74-9469-EF36501492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2068" y="640316"/>
            <a:ext cx="11487861" cy="344488"/>
          </a:xfrm>
        </p:spPr>
        <p:txBody>
          <a:bodyPr anchor="t"/>
          <a:lstStyle/>
          <a:p>
            <a:r>
              <a:rPr lang="ru-RU" dirty="0" smtClean="0"/>
              <a:t>Система здравоохранения СА обслуживает население, проживающее в центральной части страны, а также отдаленных местностях</a:t>
            </a:r>
            <a:endParaRPr lang="en-GB" dirty="0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D369319C-7361-6044-A4B5-E100D996BDFD}"/>
              </a:ext>
            </a:extLst>
          </p:cNvPr>
          <p:cNvSpPr txBox="1">
            <a:spLocks/>
          </p:cNvSpPr>
          <p:nvPr/>
        </p:nvSpPr>
        <p:spPr>
          <a:xfrm>
            <a:off x="611198" y="4775292"/>
            <a:ext cx="5299746" cy="18855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Население -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35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млн</a:t>
            </a:r>
          </a:p>
          <a:p>
            <a:pPr>
              <a:lnSpc>
                <a:spcPts val="2500"/>
              </a:lnSpc>
            </a:pP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Молодое население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(~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40%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до</a:t>
            </a:r>
            <a:r>
              <a:rPr lang="en-US" sz="17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 </a:t>
            </a:r>
            <a:r>
              <a:rPr lang="en-US" sz="1700" dirty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15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лет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),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ежегодный прирост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1.5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%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  <a:p>
            <a:pPr>
              <a:lnSpc>
                <a:spcPts val="2500"/>
              </a:lnSpc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30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%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общее число иностранных специалистов</a:t>
            </a:r>
            <a:endParaRPr lang="en-US" sz="1700" dirty="0">
              <a:solidFill>
                <a:schemeClr val="bg1"/>
              </a:solidFill>
              <a:latin typeface="Gotham Book" panose="020005040500000200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965AEF-EB39-3C41-91F9-6E7010C4C383}"/>
              </a:ext>
            </a:extLst>
          </p:cNvPr>
          <p:cNvGrpSpPr/>
          <p:nvPr/>
        </p:nvGrpSpPr>
        <p:grpSpPr>
          <a:xfrm>
            <a:off x="1045029" y="1738327"/>
            <a:ext cx="4134190" cy="3006395"/>
            <a:chOff x="457199" y="1593273"/>
            <a:chExt cx="6026727" cy="43826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77E04A9-D0C9-D546-B5AB-8E8F89666EB2}"/>
                </a:ext>
              </a:extLst>
            </p:cNvPr>
            <p:cNvGrpSpPr/>
            <p:nvPr/>
          </p:nvGrpSpPr>
          <p:grpSpPr>
            <a:xfrm>
              <a:off x="909781" y="1956551"/>
              <a:ext cx="5058460" cy="3681050"/>
              <a:chOff x="743267" y="1968634"/>
              <a:chExt cx="5681710" cy="4134590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92CF9A6-F55E-6A45-8003-CBA1F9605D40}"/>
                  </a:ext>
                </a:extLst>
              </p:cNvPr>
              <p:cNvGrpSpPr/>
              <p:nvPr/>
            </p:nvGrpSpPr>
            <p:grpSpPr>
              <a:xfrm>
                <a:off x="3487180" y="2821011"/>
                <a:ext cx="2937797" cy="3108193"/>
                <a:chOff x="3557240" y="2821011"/>
                <a:chExt cx="2937797" cy="3108193"/>
              </a:xfrm>
              <a:solidFill>
                <a:srgbClr val="183383"/>
              </a:solidFill>
            </p:grpSpPr>
            <p:sp>
              <p:nvSpPr>
                <p:cNvPr id="8" name="Freeform 189">
                  <a:extLst>
                    <a:ext uri="{FF2B5EF4-FFF2-40B4-BE49-F238E27FC236}">
                      <a16:creationId xmlns:a16="http://schemas.microsoft.com/office/drawing/2014/main" id="{B358A22F-E19E-AF47-9F02-F8245C73C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57240" y="2821011"/>
                  <a:ext cx="2937796" cy="3108193"/>
                </a:xfrm>
                <a:custGeom>
                  <a:avLst/>
                  <a:gdLst>
                    <a:gd name="T0" fmla="*/ 433 w 1347"/>
                    <a:gd name="T1" fmla="*/ 17 h 1633"/>
                    <a:gd name="T2" fmla="*/ 585 w 1347"/>
                    <a:gd name="T3" fmla="*/ 98 h 1633"/>
                    <a:gd name="T4" fmla="*/ 609 w 1347"/>
                    <a:gd name="T5" fmla="*/ 148 h 1633"/>
                    <a:gd name="T6" fmla="*/ 624 w 1347"/>
                    <a:gd name="T7" fmla="*/ 187 h 1633"/>
                    <a:gd name="T8" fmla="*/ 665 w 1347"/>
                    <a:gd name="T9" fmla="*/ 240 h 1633"/>
                    <a:gd name="T10" fmla="*/ 679 w 1347"/>
                    <a:gd name="T11" fmla="*/ 282 h 1633"/>
                    <a:gd name="T12" fmla="*/ 738 w 1347"/>
                    <a:gd name="T13" fmla="*/ 285 h 1633"/>
                    <a:gd name="T14" fmla="*/ 722 w 1347"/>
                    <a:gd name="T15" fmla="*/ 309 h 1633"/>
                    <a:gd name="T16" fmla="*/ 752 w 1347"/>
                    <a:gd name="T17" fmla="*/ 352 h 1633"/>
                    <a:gd name="T18" fmla="*/ 775 w 1347"/>
                    <a:gd name="T19" fmla="*/ 357 h 1633"/>
                    <a:gd name="T20" fmla="*/ 830 w 1347"/>
                    <a:gd name="T21" fmla="*/ 410 h 1633"/>
                    <a:gd name="T22" fmla="*/ 883 w 1347"/>
                    <a:gd name="T23" fmla="*/ 447 h 1633"/>
                    <a:gd name="T24" fmla="*/ 863 w 1347"/>
                    <a:gd name="T25" fmla="*/ 480 h 1633"/>
                    <a:gd name="T26" fmla="*/ 900 w 1347"/>
                    <a:gd name="T27" fmla="*/ 514 h 1633"/>
                    <a:gd name="T28" fmla="*/ 892 w 1347"/>
                    <a:gd name="T29" fmla="*/ 569 h 1633"/>
                    <a:gd name="T30" fmla="*/ 866 w 1347"/>
                    <a:gd name="T31" fmla="*/ 567 h 1633"/>
                    <a:gd name="T32" fmla="*/ 894 w 1347"/>
                    <a:gd name="T33" fmla="*/ 608 h 1633"/>
                    <a:gd name="T34" fmla="*/ 945 w 1347"/>
                    <a:gd name="T35" fmla="*/ 690 h 1633"/>
                    <a:gd name="T36" fmla="*/ 984 w 1347"/>
                    <a:gd name="T37" fmla="*/ 784 h 1633"/>
                    <a:gd name="T38" fmla="*/ 1031 w 1347"/>
                    <a:gd name="T39" fmla="*/ 838 h 1633"/>
                    <a:gd name="T40" fmla="*/ 1093 w 1347"/>
                    <a:gd name="T41" fmla="*/ 834 h 1633"/>
                    <a:gd name="T42" fmla="*/ 1117 w 1347"/>
                    <a:gd name="T43" fmla="*/ 838 h 1633"/>
                    <a:gd name="T44" fmla="*/ 1101 w 1347"/>
                    <a:gd name="T45" fmla="*/ 873 h 1633"/>
                    <a:gd name="T46" fmla="*/ 1126 w 1347"/>
                    <a:gd name="T47" fmla="*/ 895 h 1633"/>
                    <a:gd name="T48" fmla="*/ 1150 w 1347"/>
                    <a:gd name="T49" fmla="*/ 938 h 1633"/>
                    <a:gd name="T50" fmla="*/ 1804 w 1347"/>
                    <a:gd name="T51" fmla="*/ 1178 h 1633"/>
                    <a:gd name="T52" fmla="*/ 1787 w 1347"/>
                    <a:gd name="T53" fmla="*/ 1695 h 1633"/>
                    <a:gd name="T54" fmla="*/ 1031 w 1347"/>
                    <a:gd name="T55" fmla="*/ 1957 h 1633"/>
                    <a:gd name="T56" fmla="*/ 570 w 1347"/>
                    <a:gd name="T57" fmla="*/ 2075 h 1633"/>
                    <a:gd name="T58" fmla="*/ 429 w 1347"/>
                    <a:gd name="T59" fmla="*/ 2279 h 1633"/>
                    <a:gd name="T60" fmla="*/ 565 w 1347"/>
                    <a:gd name="T61" fmla="*/ 1136 h 1633"/>
                    <a:gd name="T62" fmla="*/ 576 w 1347"/>
                    <a:gd name="T63" fmla="*/ 952 h 1633"/>
                    <a:gd name="T64" fmla="*/ 478 w 1347"/>
                    <a:gd name="T65" fmla="*/ 852 h 1633"/>
                    <a:gd name="T66" fmla="*/ 425 w 1347"/>
                    <a:gd name="T67" fmla="*/ 545 h 1633"/>
                    <a:gd name="T68" fmla="*/ 319 w 1347"/>
                    <a:gd name="T69" fmla="*/ 461 h 1633"/>
                    <a:gd name="T70" fmla="*/ 214 w 1347"/>
                    <a:gd name="T71" fmla="*/ 416 h 1633"/>
                    <a:gd name="T72" fmla="*/ 132 w 1347"/>
                    <a:gd name="T73" fmla="*/ 379 h 1633"/>
                    <a:gd name="T74" fmla="*/ 46 w 1347"/>
                    <a:gd name="T75" fmla="*/ 348 h 1633"/>
                    <a:gd name="T76" fmla="*/ 14 w 1347"/>
                    <a:gd name="T77" fmla="*/ 295 h 1633"/>
                    <a:gd name="T78" fmla="*/ 6 w 1347"/>
                    <a:gd name="T79" fmla="*/ 252 h 1633"/>
                    <a:gd name="T80" fmla="*/ 113 w 1347"/>
                    <a:gd name="T81" fmla="*/ 90 h 1633"/>
                    <a:gd name="T82" fmla="*/ 267 w 1347"/>
                    <a:gd name="T83" fmla="*/ 0 h 163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1347" h="1633">
                      <a:moveTo>
                        <a:pt x="191" y="0"/>
                      </a:moveTo>
                      <a:lnTo>
                        <a:pt x="311" y="12"/>
                      </a:lnTo>
                      <a:lnTo>
                        <a:pt x="329" y="70"/>
                      </a:lnTo>
                      <a:lnTo>
                        <a:pt x="419" y="70"/>
                      </a:lnTo>
                      <a:lnTo>
                        <a:pt x="433" y="86"/>
                      </a:lnTo>
                      <a:lnTo>
                        <a:pt x="437" y="106"/>
                      </a:lnTo>
                      <a:lnTo>
                        <a:pt x="449" y="122"/>
                      </a:lnTo>
                      <a:lnTo>
                        <a:pt x="447" y="134"/>
                      </a:lnTo>
                      <a:lnTo>
                        <a:pt x="469" y="144"/>
                      </a:lnTo>
                      <a:lnTo>
                        <a:pt x="477" y="172"/>
                      </a:lnTo>
                      <a:lnTo>
                        <a:pt x="473" y="194"/>
                      </a:lnTo>
                      <a:lnTo>
                        <a:pt x="487" y="202"/>
                      </a:lnTo>
                      <a:lnTo>
                        <a:pt x="511" y="210"/>
                      </a:lnTo>
                      <a:lnTo>
                        <a:pt x="529" y="204"/>
                      </a:lnTo>
                      <a:lnTo>
                        <a:pt x="533" y="218"/>
                      </a:lnTo>
                      <a:lnTo>
                        <a:pt x="517" y="222"/>
                      </a:lnTo>
                      <a:lnTo>
                        <a:pt x="529" y="240"/>
                      </a:lnTo>
                      <a:lnTo>
                        <a:pt x="539" y="252"/>
                      </a:lnTo>
                      <a:lnTo>
                        <a:pt x="539" y="264"/>
                      </a:lnTo>
                      <a:lnTo>
                        <a:pt x="555" y="256"/>
                      </a:lnTo>
                      <a:lnTo>
                        <a:pt x="573" y="278"/>
                      </a:lnTo>
                      <a:lnTo>
                        <a:pt x="595" y="294"/>
                      </a:lnTo>
                      <a:lnTo>
                        <a:pt x="621" y="306"/>
                      </a:lnTo>
                      <a:lnTo>
                        <a:pt x="633" y="320"/>
                      </a:lnTo>
                      <a:lnTo>
                        <a:pt x="621" y="324"/>
                      </a:lnTo>
                      <a:lnTo>
                        <a:pt x="619" y="344"/>
                      </a:lnTo>
                      <a:lnTo>
                        <a:pt x="641" y="354"/>
                      </a:lnTo>
                      <a:lnTo>
                        <a:pt x="645" y="368"/>
                      </a:lnTo>
                      <a:lnTo>
                        <a:pt x="645" y="390"/>
                      </a:lnTo>
                      <a:lnTo>
                        <a:pt x="639" y="408"/>
                      </a:lnTo>
                      <a:lnTo>
                        <a:pt x="619" y="388"/>
                      </a:lnTo>
                      <a:lnTo>
                        <a:pt x="621" y="406"/>
                      </a:lnTo>
                      <a:lnTo>
                        <a:pt x="635" y="416"/>
                      </a:lnTo>
                      <a:lnTo>
                        <a:pt x="641" y="436"/>
                      </a:lnTo>
                      <a:lnTo>
                        <a:pt x="653" y="468"/>
                      </a:lnTo>
                      <a:lnTo>
                        <a:pt x="677" y="494"/>
                      </a:lnTo>
                      <a:lnTo>
                        <a:pt x="689" y="516"/>
                      </a:lnTo>
                      <a:lnTo>
                        <a:pt x="705" y="562"/>
                      </a:lnTo>
                      <a:lnTo>
                        <a:pt x="719" y="582"/>
                      </a:lnTo>
                      <a:lnTo>
                        <a:pt x="739" y="600"/>
                      </a:lnTo>
                      <a:lnTo>
                        <a:pt x="757" y="606"/>
                      </a:lnTo>
                      <a:lnTo>
                        <a:pt x="783" y="598"/>
                      </a:lnTo>
                      <a:lnTo>
                        <a:pt x="789" y="612"/>
                      </a:lnTo>
                      <a:lnTo>
                        <a:pt x="801" y="600"/>
                      </a:lnTo>
                      <a:lnTo>
                        <a:pt x="809" y="610"/>
                      </a:lnTo>
                      <a:lnTo>
                        <a:pt x="789" y="626"/>
                      </a:lnTo>
                      <a:lnTo>
                        <a:pt x="787" y="642"/>
                      </a:lnTo>
                      <a:lnTo>
                        <a:pt x="807" y="642"/>
                      </a:lnTo>
                      <a:lnTo>
                        <a:pt x="823" y="650"/>
                      </a:lnTo>
                      <a:lnTo>
                        <a:pt x="825" y="672"/>
                      </a:lnTo>
                      <a:lnTo>
                        <a:pt x="957" y="824"/>
                      </a:lnTo>
                      <a:lnTo>
                        <a:pt x="1293" y="844"/>
                      </a:lnTo>
                      <a:lnTo>
                        <a:pt x="1347" y="931"/>
                      </a:lnTo>
                      <a:lnTo>
                        <a:pt x="1281" y="1215"/>
                      </a:lnTo>
                      <a:lnTo>
                        <a:pt x="903" y="1357"/>
                      </a:lnTo>
                      <a:lnTo>
                        <a:pt x="739" y="1403"/>
                      </a:lnTo>
                      <a:lnTo>
                        <a:pt x="523" y="1427"/>
                      </a:lnTo>
                      <a:lnTo>
                        <a:pt x="409" y="1487"/>
                      </a:lnTo>
                      <a:lnTo>
                        <a:pt x="329" y="1577"/>
                      </a:lnTo>
                      <a:lnTo>
                        <a:pt x="307" y="1633"/>
                      </a:lnTo>
                      <a:lnTo>
                        <a:pt x="343" y="1305"/>
                      </a:lnTo>
                      <a:lnTo>
                        <a:pt x="405" y="814"/>
                      </a:lnTo>
                      <a:lnTo>
                        <a:pt x="419" y="730"/>
                      </a:lnTo>
                      <a:lnTo>
                        <a:pt x="413" y="682"/>
                      </a:lnTo>
                      <a:lnTo>
                        <a:pt x="379" y="642"/>
                      </a:lnTo>
                      <a:lnTo>
                        <a:pt x="343" y="610"/>
                      </a:lnTo>
                      <a:lnTo>
                        <a:pt x="313" y="590"/>
                      </a:lnTo>
                      <a:lnTo>
                        <a:pt x="305" y="390"/>
                      </a:lnTo>
                      <a:lnTo>
                        <a:pt x="257" y="364"/>
                      </a:lnTo>
                      <a:lnTo>
                        <a:pt x="229" y="330"/>
                      </a:lnTo>
                      <a:lnTo>
                        <a:pt x="197" y="334"/>
                      </a:lnTo>
                      <a:lnTo>
                        <a:pt x="153" y="298"/>
                      </a:lnTo>
                      <a:lnTo>
                        <a:pt x="121" y="304"/>
                      </a:lnTo>
                      <a:lnTo>
                        <a:pt x="95" y="272"/>
                      </a:lnTo>
                      <a:lnTo>
                        <a:pt x="77" y="274"/>
                      </a:lnTo>
                      <a:lnTo>
                        <a:pt x="33" y="250"/>
                      </a:lnTo>
                      <a:lnTo>
                        <a:pt x="29" y="228"/>
                      </a:lnTo>
                      <a:lnTo>
                        <a:pt x="10" y="212"/>
                      </a:lnTo>
                      <a:lnTo>
                        <a:pt x="0" y="200"/>
                      </a:lnTo>
                      <a:lnTo>
                        <a:pt x="4" y="180"/>
                      </a:lnTo>
                      <a:lnTo>
                        <a:pt x="31" y="144"/>
                      </a:lnTo>
                      <a:lnTo>
                        <a:pt x="81" y="64"/>
                      </a:lnTo>
                      <a:lnTo>
                        <a:pt x="119" y="24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800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3733DDA9-D4E0-2844-B6FC-10C4A3200EEC}"/>
                    </a:ext>
                  </a:extLst>
                </p:cNvPr>
                <p:cNvGrpSpPr/>
                <p:nvPr/>
              </p:nvGrpSpPr>
              <p:grpSpPr>
                <a:xfrm>
                  <a:off x="4058014" y="2954247"/>
                  <a:ext cx="2437023" cy="1908265"/>
                  <a:chOff x="4058014" y="2954247"/>
                  <a:chExt cx="2437023" cy="1908265"/>
                </a:xfrm>
                <a:grpFill/>
              </p:grpSpPr>
              <p:sp>
                <p:nvSpPr>
                  <p:cNvPr id="10" name="Freeform: Shape 94">
                    <a:extLst>
                      <a:ext uri="{FF2B5EF4-FFF2-40B4-BE49-F238E27FC236}">
                        <a16:creationId xmlns:a16="http://schemas.microsoft.com/office/drawing/2014/main" id="{09100555-51BA-5A44-AC88-959B5C71EC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58014" y="2954247"/>
                    <a:ext cx="905966" cy="670016"/>
                  </a:xfrm>
                  <a:custGeom>
                    <a:avLst/>
                    <a:gdLst>
                      <a:gd name="connsiteX0" fmla="*/ 220418 w 905966"/>
                      <a:gd name="connsiteY0" fmla="*/ 0 h 670016"/>
                      <a:gd name="connsiteX1" fmla="*/ 413062 w 905966"/>
                      <a:gd name="connsiteY1" fmla="*/ 0 h 670016"/>
                      <a:gd name="connsiteX2" fmla="*/ 443596 w 905966"/>
                      <a:gd name="connsiteY2" fmla="*/ 30453 h 670016"/>
                      <a:gd name="connsiteX3" fmla="*/ 452320 w 905966"/>
                      <a:gd name="connsiteY3" fmla="*/ 68521 h 670016"/>
                      <a:gd name="connsiteX4" fmla="*/ 478492 w 905966"/>
                      <a:gd name="connsiteY4" fmla="*/ 98975 h 670016"/>
                      <a:gd name="connsiteX5" fmla="*/ 474130 w 905966"/>
                      <a:gd name="connsiteY5" fmla="*/ 121815 h 670016"/>
                      <a:gd name="connsiteX6" fmla="*/ 522111 w 905966"/>
                      <a:gd name="connsiteY6" fmla="*/ 140849 h 670016"/>
                      <a:gd name="connsiteX7" fmla="*/ 539559 w 905966"/>
                      <a:gd name="connsiteY7" fmla="*/ 194143 h 670016"/>
                      <a:gd name="connsiteX8" fmla="*/ 530835 w 905966"/>
                      <a:gd name="connsiteY8" fmla="*/ 236017 h 670016"/>
                      <a:gd name="connsiteX9" fmla="*/ 561369 w 905966"/>
                      <a:gd name="connsiteY9" fmla="*/ 251244 h 670016"/>
                      <a:gd name="connsiteX10" fmla="*/ 613713 w 905966"/>
                      <a:gd name="connsiteY10" fmla="*/ 266471 h 670016"/>
                      <a:gd name="connsiteX11" fmla="*/ 652971 w 905966"/>
                      <a:gd name="connsiteY11" fmla="*/ 255050 h 670016"/>
                      <a:gd name="connsiteX12" fmla="*/ 661695 w 905966"/>
                      <a:gd name="connsiteY12" fmla="*/ 281697 h 670016"/>
                      <a:gd name="connsiteX13" fmla="*/ 626799 w 905966"/>
                      <a:gd name="connsiteY13" fmla="*/ 289311 h 670016"/>
                      <a:gd name="connsiteX14" fmla="*/ 652971 w 905966"/>
                      <a:gd name="connsiteY14" fmla="*/ 323571 h 670016"/>
                      <a:gd name="connsiteX15" fmla="*/ 674781 w 905966"/>
                      <a:gd name="connsiteY15" fmla="*/ 346412 h 670016"/>
                      <a:gd name="connsiteX16" fmla="*/ 674781 w 905966"/>
                      <a:gd name="connsiteY16" fmla="*/ 369252 h 670016"/>
                      <a:gd name="connsiteX17" fmla="*/ 709677 w 905966"/>
                      <a:gd name="connsiteY17" fmla="*/ 354025 h 670016"/>
                      <a:gd name="connsiteX18" fmla="*/ 748935 w 905966"/>
                      <a:gd name="connsiteY18" fmla="*/ 395899 h 670016"/>
                      <a:gd name="connsiteX19" fmla="*/ 796916 w 905966"/>
                      <a:gd name="connsiteY19" fmla="*/ 426353 h 670016"/>
                      <a:gd name="connsiteX20" fmla="*/ 853622 w 905966"/>
                      <a:gd name="connsiteY20" fmla="*/ 449193 h 670016"/>
                      <a:gd name="connsiteX21" fmla="*/ 879794 w 905966"/>
                      <a:gd name="connsiteY21" fmla="*/ 475841 h 670016"/>
                      <a:gd name="connsiteX22" fmla="*/ 853622 w 905966"/>
                      <a:gd name="connsiteY22" fmla="*/ 483454 h 670016"/>
                      <a:gd name="connsiteX23" fmla="*/ 849260 w 905966"/>
                      <a:gd name="connsiteY23" fmla="*/ 521521 h 670016"/>
                      <a:gd name="connsiteX24" fmla="*/ 897242 w 905966"/>
                      <a:gd name="connsiteY24" fmla="*/ 540555 h 670016"/>
                      <a:gd name="connsiteX25" fmla="*/ 905966 w 905966"/>
                      <a:gd name="connsiteY25" fmla="*/ 567202 h 670016"/>
                      <a:gd name="connsiteX26" fmla="*/ 905966 w 905966"/>
                      <a:gd name="connsiteY26" fmla="*/ 609076 h 670016"/>
                      <a:gd name="connsiteX27" fmla="*/ 892880 w 905966"/>
                      <a:gd name="connsiteY27" fmla="*/ 643337 h 670016"/>
                      <a:gd name="connsiteX28" fmla="*/ 849260 w 905966"/>
                      <a:gd name="connsiteY28" fmla="*/ 605269 h 670016"/>
                      <a:gd name="connsiteX29" fmla="*/ 853622 w 905966"/>
                      <a:gd name="connsiteY29" fmla="*/ 639530 h 670016"/>
                      <a:gd name="connsiteX30" fmla="*/ 884156 w 905966"/>
                      <a:gd name="connsiteY30" fmla="*/ 658563 h 670016"/>
                      <a:gd name="connsiteX31" fmla="*/ 887624 w 905966"/>
                      <a:gd name="connsiteY31" fmla="*/ 668651 h 670016"/>
                      <a:gd name="connsiteX32" fmla="*/ 880699 w 905966"/>
                      <a:gd name="connsiteY32" fmla="*/ 670016 h 670016"/>
                      <a:gd name="connsiteX33" fmla="*/ 628286 w 905966"/>
                      <a:gd name="connsiteY33" fmla="*/ 646203 h 670016"/>
                      <a:gd name="connsiteX34" fmla="*/ 628286 w 905966"/>
                      <a:gd name="connsiteY34" fmla="*/ 603341 h 670016"/>
                      <a:gd name="connsiteX35" fmla="*/ 175849 w 905966"/>
                      <a:gd name="connsiteY35" fmla="*/ 608103 h 670016"/>
                      <a:gd name="connsiteX36" fmla="*/ 164737 w 905966"/>
                      <a:gd name="connsiteY36" fmla="*/ 615796 h 670016"/>
                      <a:gd name="connsiteX37" fmla="*/ 164429 w 905966"/>
                      <a:gd name="connsiteY37" fmla="*/ 609076 h 670016"/>
                      <a:gd name="connsiteX38" fmla="*/ 59741 w 905966"/>
                      <a:gd name="connsiteY38" fmla="*/ 559589 h 670016"/>
                      <a:gd name="connsiteX39" fmla="*/ 0 w 905966"/>
                      <a:gd name="connsiteY39" fmla="*/ 496280 h 670016"/>
                      <a:gd name="connsiteX40" fmla="*/ 213949 w 905966"/>
                      <a:gd name="connsiteY40" fmla="*/ 3266 h 670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905966" h="670016">
                        <a:moveTo>
                          <a:pt x="220418" y="0"/>
                        </a:moveTo>
                        <a:lnTo>
                          <a:pt x="413062" y="0"/>
                        </a:lnTo>
                        <a:lnTo>
                          <a:pt x="443596" y="30453"/>
                        </a:lnTo>
                        <a:lnTo>
                          <a:pt x="452320" y="68521"/>
                        </a:lnTo>
                        <a:lnTo>
                          <a:pt x="478492" y="98975"/>
                        </a:lnTo>
                        <a:lnTo>
                          <a:pt x="474130" y="121815"/>
                        </a:lnTo>
                        <a:lnTo>
                          <a:pt x="522111" y="140849"/>
                        </a:lnTo>
                        <a:lnTo>
                          <a:pt x="539559" y="194143"/>
                        </a:lnTo>
                        <a:lnTo>
                          <a:pt x="530835" y="236017"/>
                        </a:lnTo>
                        <a:lnTo>
                          <a:pt x="561369" y="251244"/>
                        </a:lnTo>
                        <a:lnTo>
                          <a:pt x="613713" y="266471"/>
                        </a:lnTo>
                        <a:lnTo>
                          <a:pt x="652971" y="255050"/>
                        </a:lnTo>
                        <a:lnTo>
                          <a:pt x="661695" y="281697"/>
                        </a:lnTo>
                        <a:lnTo>
                          <a:pt x="626799" y="289311"/>
                        </a:lnTo>
                        <a:lnTo>
                          <a:pt x="652971" y="323571"/>
                        </a:lnTo>
                        <a:lnTo>
                          <a:pt x="674781" y="346412"/>
                        </a:lnTo>
                        <a:lnTo>
                          <a:pt x="674781" y="369252"/>
                        </a:lnTo>
                        <a:lnTo>
                          <a:pt x="709677" y="354025"/>
                        </a:lnTo>
                        <a:lnTo>
                          <a:pt x="748935" y="395899"/>
                        </a:lnTo>
                        <a:lnTo>
                          <a:pt x="796916" y="426353"/>
                        </a:lnTo>
                        <a:lnTo>
                          <a:pt x="853622" y="449193"/>
                        </a:lnTo>
                        <a:lnTo>
                          <a:pt x="879794" y="475841"/>
                        </a:lnTo>
                        <a:lnTo>
                          <a:pt x="853622" y="483454"/>
                        </a:lnTo>
                        <a:lnTo>
                          <a:pt x="849260" y="521521"/>
                        </a:lnTo>
                        <a:lnTo>
                          <a:pt x="897242" y="540555"/>
                        </a:lnTo>
                        <a:lnTo>
                          <a:pt x="905966" y="567202"/>
                        </a:lnTo>
                        <a:lnTo>
                          <a:pt x="905966" y="609076"/>
                        </a:lnTo>
                        <a:lnTo>
                          <a:pt x="892880" y="643337"/>
                        </a:lnTo>
                        <a:lnTo>
                          <a:pt x="849260" y="605269"/>
                        </a:lnTo>
                        <a:lnTo>
                          <a:pt x="853622" y="639530"/>
                        </a:lnTo>
                        <a:lnTo>
                          <a:pt x="884156" y="658563"/>
                        </a:lnTo>
                        <a:lnTo>
                          <a:pt x="887624" y="668651"/>
                        </a:lnTo>
                        <a:lnTo>
                          <a:pt x="880699" y="670016"/>
                        </a:lnTo>
                        <a:lnTo>
                          <a:pt x="628286" y="646203"/>
                        </a:lnTo>
                        <a:lnTo>
                          <a:pt x="628286" y="603341"/>
                        </a:lnTo>
                        <a:lnTo>
                          <a:pt x="175849" y="608103"/>
                        </a:lnTo>
                        <a:lnTo>
                          <a:pt x="164737" y="615796"/>
                        </a:lnTo>
                        <a:lnTo>
                          <a:pt x="164429" y="609076"/>
                        </a:lnTo>
                        <a:lnTo>
                          <a:pt x="59741" y="559589"/>
                        </a:lnTo>
                        <a:lnTo>
                          <a:pt x="0" y="496280"/>
                        </a:lnTo>
                        <a:lnTo>
                          <a:pt x="213949" y="3266"/>
                        </a:lnTo>
                        <a:close/>
                      </a:path>
                    </a:pathLst>
                  </a:custGeom>
                  <a:grpFill/>
                  <a:ln w="6350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8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11" name="Freeform: Shape 96">
                    <a:extLst>
                      <a:ext uri="{FF2B5EF4-FFF2-40B4-BE49-F238E27FC236}">
                        <a16:creationId xmlns:a16="http://schemas.microsoft.com/office/drawing/2014/main" id="{3027A387-3BF7-184F-B667-A601270BC3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072064" y="3887895"/>
                    <a:ext cx="1422973" cy="974617"/>
                  </a:xfrm>
                  <a:custGeom>
                    <a:avLst/>
                    <a:gdLst>
                      <a:gd name="connsiteX0" fmla="*/ 21658 w 1422973"/>
                      <a:gd name="connsiteY0" fmla="*/ 0 h 1036529"/>
                      <a:gd name="connsiteX1" fmla="*/ 22776 w 1422973"/>
                      <a:gd name="connsiteY1" fmla="*/ 2806 h 1036529"/>
                      <a:gd name="connsiteX2" fmla="*/ 53310 w 1422973"/>
                      <a:gd name="connsiteY2" fmla="*/ 40873 h 1036529"/>
                      <a:gd name="connsiteX3" fmla="*/ 96930 w 1422973"/>
                      <a:gd name="connsiteY3" fmla="*/ 75133 h 1036529"/>
                      <a:gd name="connsiteX4" fmla="*/ 136188 w 1422973"/>
                      <a:gd name="connsiteY4" fmla="*/ 86554 h 1036529"/>
                      <a:gd name="connsiteX5" fmla="*/ 192894 w 1422973"/>
                      <a:gd name="connsiteY5" fmla="*/ 71327 h 1036529"/>
                      <a:gd name="connsiteX6" fmla="*/ 205980 w 1422973"/>
                      <a:gd name="connsiteY6" fmla="*/ 97974 h 1036529"/>
                      <a:gd name="connsiteX7" fmla="*/ 232152 w 1422973"/>
                      <a:gd name="connsiteY7" fmla="*/ 75133 h 1036529"/>
                      <a:gd name="connsiteX8" fmla="*/ 249600 w 1422973"/>
                      <a:gd name="connsiteY8" fmla="*/ 94167 h 1036529"/>
                      <a:gd name="connsiteX9" fmla="*/ 205980 w 1422973"/>
                      <a:gd name="connsiteY9" fmla="*/ 124621 h 1036529"/>
                      <a:gd name="connsiteX10" fmla="*/ 201618 w 1422973"/>
                      <a:gd name="connsiteY10" fmla="*/ 155075 h 1036529"/>
                      <a:gd name="connsiteX11" fmla="*/ 245238 w 1422973"/>
                      <a:gd name="connsiteY11" fmla="*/ 155075 h 1036529"/>
                      <a:gd name="connsiteX12" fmla="*/ 280133 w 1422973"/>
                      <a:gd name="connsiteY12" fmla="*/ 170302 h 1036529"/>
                      <a:gd name="connsiteX13" fmla="*/ 284495 w 1422973"/>
                      <a:gd name="connsiteY13" fmla="*/ 212176 h 1036529"/>
                      <a:gd name="connsiteX14" fmla="*/ 572386 w 1422973"/>
                      <a:gd name="connsiteY14" fmla="*/ 501487 h 1036529"/>
                      <a:gd name="connsiteX15" fmla="*/ 1305200 w 1422973"/>
                      <a:gd name="connsiteY15" fmla="*/ 539554 h 1036529"/>
                      <a:gd name="connsiteX16" fmla="*/ 1422973 w 1422973"/>
                      <a:gd name="connsiteY16" fmla="*/ 705147 h 1036529"/>
                      <a:gd name="connsiteX17" fmla="*/ 1334746 w 1422973"/>
                      <a:gd name="connsiteY17" fmla="*/ 1036464 h 1036529"/>
                      <a:gd name="connsiteX18" fmla="*/ 1333500 w 1422973"/>
                      <a:gd name="connsiteY18" fmla="*/ 1036529 h 1036529"/>
                      <a:gd name="connsiteX19" fmla="*/ 1181100 w 1422973"/>
                      <a:gd name="connsiteY19" fmla="*/ 974617 h 1036529"/>
                      <a:gd name="connsiteX20" fmla="*/ 1290637 w 1422973"/>
                      <a:gd name="connsiteY20" fmla="*/ 812692 h 1036529"/>
                      <a:gd name="connsiteX21" fmla="*/ 1228725 w 1422973"/>
                      <a:gd name="connsiteY21" fmla="*/ 684104 h 1036529"/>
                      <a:gd name="connsiteX22" fmla="*/ 400050 w 1422973"/>
                      <a:gd name="connsiteY22" fmla="*/ 607904 h 1036529"/>
                      <a:gd name="connsiteX23" fmla="*/ 166687 w 1422973"/>
                      <a:gd name="connsiteY23" fmla="*/ 203092 h 1036529"/>
                      <a:gd name="connsiteX24" fmla="*/ 52387 w 1422973"/>
                      <a:gd name="connsiteY24" fmla="*/ 207854 h 1036529"/>
                      <a:gd name="connsiteX25" fmla="*/ 0 w 1422973"/>
                      <a:gd name="connsiteY25" fmla="*/ 12592 h 1036529"/>
                      <a:gd name="connsiteX0" fmla="*/ 21658 w 1422973"/>
                      <a:gd name="connsiteY0" fmla="*/ 0 h 1036529"/>
                      <a:gd name="connsiteX1" fmla="*/ 22776 w 1422973"/>
                      <a:gd name="connsiteY1" fmla="*/ 2806 h 1036529"/>
                      <a:gd name="connsiteX2" fmla="*/ 53310 w 1422973"/>
                      <a:gd name="connsiteY2" fmla="*/ 40873 h 1036529"/>
                      <a:gd name="connsiteX3" fmla="*/ 96930 w 1422973"/>
                      <a:gd name="connsiteY3" fmla="*/ 75133 h 1036529"/>
                      <a:gd name="connsiteX4" fmla="*/ 136188 w 1422973"/>
                      <a:gd name="connsiteY4" fmla="*/ 86554 h 1036529"/>
                      <a:gd name="connsiteX5" fmla="*/ 192894 w 1422973"/>
                      <a:gd name="connsiteY5" fmla="*/ 71327 h 1036529"/>
                      <a:gd name="connsiteX6" fmla="*/ 205980 w 1422973"/>
                      <a:gd name="connsiteY6" fmla="*/ 97974 h 1036529"/>
                      <a:gd name="connsiteX7" fmla="*/ 232152 w 1422973"/>
                      <a:gd name="connsiteY7" fmla="*/ 75133 h 1036529"/>
                      <a:gd name="connsiteX8" fmla="*/ 249600 w 1422973"/>
                      <a:gd name="connsiteY8" fmla="*/ 94167 h 1036529"/>
                      <a:gd name="connsiteX9" fmla="*/ 205980 w 1422973"/>
                      <a:gd name="connsiteY9" fmla="*/ 124621 h 1036529"/>
                      <a:gd name="connsiteX10" fmla="*/ 201618 w 1422973"/>
                      <a:gd name="connsiteY10" fmla="*/ 155075 h 1036529"/>
                      <a:gd name="connsiteX11" fmla="*/ 245238 w 1422973"/>
                      <a:gd name="connsiteY11" fmla="*/ 155075 h 1036529"/>
                      <a:gd name="connsiteX12" fmla="*/ 280133 w 1422973"/>
                      <a:gd name="connsiteY12" fmla="*/ 170302 h 1036529"/>
                      <a:gd name="connsiteX13" fmla="*/ 284495 w 1422973"/>
                      <a:gd name="connsiteY13" fmla="*/ 212176 h 1036529"/>
                      <a:gd name="connsiteX14" fmla="*/ 572386 w 1422973"/>
                      <a:gd name="connsiteY14" fmla="*/ 501487 h 1036529"/>
                      <a:gd name="connsiteX15" fmla="*/ 1305200 w 1422973"/>
                      <a:gd name="connsiteY15" fmla="*/ 539554 h 1036529"/>
                      <a:gd name="connsiteX16" fmla="*/ 1422973 w 1422973"/>
                      <a:gd name="connsiteY16" fmla="*/ 705147 h 1036529"/>
                      <a:gd name="connsiteX17" fmla="*/ 1334746 w 1422973"/>
                      <a:gd name="connsiteY17" fmla="*/ 1036464 h 1036529"/>
                      <a:gd name="connsiteX18" fmla="*/ 1333500 w 1422973"/>
                      <a:gd name="connsiteY18" fmla="*/ 1036529 h 1036529"/>
                      <a:gd name="connsiteX19" fmla="*/ 1181100 w 1422973"/>
                      <a:gd name="connsiteY19" fmla="*/ 974617 h 1036529"/>
                      <a:gd name="connsiteX20" fmla="*/ 1290637 w 1422973"/>
                      <a:gd name="connsiteY20" fmla="*/ 812692 h 1036529"/>
                      <a:gd name="connsiteX21" fmla="*/ 1252537 w 1422973"/>
                      <a:gd name="connsiteY21" fmla="*/ 636479 h 1036529"/>
                      <a:gd name="connsiteX22" fmla="*/ 400050 w 1422973"/>
                      <a:gd name="connsiteY22" fmla="*/ 607904 h 1036529"/>
                      <a:gd name="connsiteX23" fmla="*/ 166687 w 1422973"/>
                      <a:gd name="connsiteY23" fmla="*/ 203092 h 1036529"/>
                      <a:gd name="connsiteX24" fmla="*/ 52387 w 1422973"/>
                      <a:gd name="connsiteY24" fmla="*/ 207854 h 1036529"/>
                      <a:gd name="connsiteX25" fmla="*/ 0 w 1422973"/>
                      <a:gd name="connsiteY25" fmla="*/ 12592 h 1036529"/>
                      <a:gd name="connsiteX26" fmla="*/ 21658 w 1422973"/>
                      <a:gd name="connsiteY26" fmla="*/ 0 h 1036529"/>
                      <a:gd name="connsiteX0" fmla="*/ 21658 w 1422973"/>
                      <a:gd name="connsiteY0" fmla="*/ 0 h 1036529"/>
                      <a:gd name="connsiteX1" fmla="*/ 22776 w 1422973"/>
                      <a:gd name="connsiteY1" fmla="*/ 2806 h 1036529"/>
                      <a:gd name="connsiteX2" fmla="*/ 53310 w 1422973"/>
                      <a:gd name="connsiteY2" fmla="*/ 40873 h 1036529"/>
                      <a:gd name="connsiteX3" fmla="*/ 96930 w 1422973"/>
                      <a:gd name="connsiteY3" fmla="*/ 75133 h 1036529"/>
                      <a:gd name="connsiteX4" fmla="*/ 136188 w 1422973"/>
                      <a:gd name="connsiteY4" fmla="*/ 86554 h 1036529"/>
                      <a:gd name="connsiteX5" fmla="*/ 192894 w 1422973"/>
                      <a:gd name="connsiteY5" fmla="*/ 71327 h 1036529"/>
                      <a:gd name="connsiteX6" fmla="*/ 205980 w 1422973"/>
                      <a:gd name="connsiteY6" fmla="*/ 97974 h 1036529"/>
                      <a:gd name="connsiteX7" fmla="*/ 232152 w 1422973"/>
                      <a:gd name="connsiteY7" fmla="*/ 75133 h 1036529"/>
                      <a:gd name="connsiteX8" fmla="*/ 249600 w 1422973"/>
                      <a:gd name="connsiteY8" fmla="*/ 94167 h 1036529"/>
                      <a:gd name="connsiteX9" fmla="*/ 205980 w 1422973"/>
                      <a:gd name="connsiteY9" fmla="*/ 124621 h 1036529"/>
                      <a:gd name="connsiteX10" fmla="*/ 201618 w 1422973"/>
                      <a:gd name="connsiteY10" fmla="*/ 155075 h 1036529"/>
                      <a:gd name="connsiteX11" fmla="*/ 245238 w 1422973"/>
                      <a:gd name="connsiteY11" fmla="*/ 155075 h 1036529"/>
                      <a:gd name="connsiteX12" fmla="*/ 280133 w 1422973"/>
                      <a:gd name="connsiteY12" fmla="*/ 170302 h 1036529"/>
                      <a:gd name="connsiteX13" fmla="*/ 284495 w 1422973"/>
                      <a:gd name="connsiteY13" fmla="*/ 212176 h 1036529"/>
                      <a:gd name="connsiteX14" fmla="*/ 572386 w 1422973"/>
                      <a:gd name="connsiteY14" fmla="*/ 501487 h 1036529"/>
                      <a:gd name="connsiteX15" fmla="*/ 1305200 w 1422973"/>
                      <a:gd name="connsiteY15" fmla="*/ 539554 h 1036529"/>
                      <a:gd name="connsiteX16" fmla="*/ 1422973 w 1422973"/>
                      <a:gd name="connsiteY16" fmla="*/ 705147 h 1036529"/>
                      <a:gd name="connsiteX17" fmla="*/ 1334746 w 1422973"/>
                      <a:gd name="connsiteY17" fmla="*/ 1036464 h 1036529"/>
                      <a:gd name="connsiteX18" fmla="*/ 1333500 w 1422973"/>
                      <a:gd name="connsiteY18" fmla="*/ 1036529 h 1036529"/>
                      <a:gd name="connsiteX19" fmla="*/ 1181100 w 1422973"/>
                      <a:gd name="connsiteY19" fmla="*/ 974617 h 1036529"/>
                      <a:gd name="connsiteX20" fmla="*/ 1303337 w 1422973"/>
                      <a:gd name="connsiteY20" fmla="*/ 749192 h 1036529"/>
                      <a:gd name="connsiteX21" fmla="*/ 1252537 w 1422973"/>
                      <a:gd name="connsiteY21" fmla="*/ 636479 h 1036529"/>
                      <a:gd name="connsiteX22" fmla="*/ 400050 w 1422973"/>
                      <a:gd name="connsiteY22" fmla="*/ 607904 h 1036529"/>
                      <a:gd name="connsiteX23" fmla="*/ 166687 w 1422973"/>
                      <a:gd name="connsiteY23" fmla="*/ 203092 h 1036529"/>
                      <a:gd name="connsiteX24" fmla="*/ 52387 w 1422973"/>
                      <a:gd name="connsiteY24" fmla="*/ 207854 h 1036529"/>
                      <a:gd name="connsiteX25" fmla="*/ 0 w 1422973"/>
                      <a:gd name="connsiteY25" fmla="*/ 12592 h 1036529"/>
                      <a:gd name="connsiteX26" fmla="*/ 21658 w 1422973"/>
                      <a:gd name="connsiteY26" fmla="*/ 0 h 1036529"/>
                      <a:gd name="connsiteX0" fmla="*/ 21658 w 1422973"/>
                      <a:gd name="connsiteY0" fmla="*/ 0 h 1036464"/>
                      <a:gd name="connsiteX1" fmla="*/ 22776 w 1422973"/>
                      <a:gd name="connsiteY1" fmla="*/ 2806 h 1036464"/>
                      <a:gd name="connsiteX2" fmla="*/ 53310 w 1422973"/>
                      <a:gd name="connsiteY2" fmla="*/ 40873 h 1036464"/>
                      <a:gd name="connsiteX3" fmla="*/ 96930 w 1422973"/>
                      <a:gd name="connsiteY3" fmla="*/ 75133 h 1036464"/>
                      <a:gd name="connsiteX4" fmla="*/ 136188 w 1422973"/>
                      <a:gd name="connsiteY4" fmla="*/ 86554 h 1036464"/>
                      <a:gd name="connsiteX5" fmla="*/ 192894 w 1422973"/>
                      <a:gd name="connsiteY5" fmla="*/ 71327 h 1036464"/>
                      <a:gd name="connsiteX6" fmla="*/ 205980 w 1422973"/>
                      <a:gd name="connsiteY6" fmla="*/ 97974 h 1036464"/>
                      <a:gd name="connsiteX7" fmla="*/ 232152 w 1422973"/>
                      <a:gd name="connsiteY7" fmla="*/ 75133 h 1036464"/>
                      <a:gd name="connsiteX8" fmla="*/ 249600 w 1422973"/>
                      <a:gd name="connsiteY8" fmla="*/ 94167 h 1036464"/>
                      <a:gd name="connsiteX9" fmla="*/ 205980 w 1422973"/>
                      <a:gd name="connsiteY9" fmla="*/ 124621 h 1036464"/>
                      <a:gd name="connsiteX10" fmla="*/ 201618 w 1422973"/>
                      <a:gd name="connsiteY10" fmla="*/ 155075 h 1036464"/>
                      <a:gd name="connsiteX11" fmla="*/ 245238 w 1422973"/>
                      <a:gd name="connsiteY11" fmla="*/ 155075 h 1036464"/>
                      <a:gd name="connsiteX12" fmla="*/ 280133 w 1422973"/>
                      <a:gd name="connsiteY12" fmla="*/ 170302 h 1036464"/>
                      <a:gd name="connsiteX13" fmla="*/ 284495 w 1422973"/>
                      <a:gd name="connsiteY13" fmla="*/ 212176 h 1036464"/>
                      <a:gd name="connsiteX14" fmla="*/ 572386 w 1422973"/>
                      <a:gd name="connsiteY14" fmla="*/ 501487 h 1036464"/>
                      <a:gd name="connsiteX15" fmla="*/ 1305200 w 1422973"/>
                      <a:gd name="connsiteY15" fmla="*/ 539554 h 1036464"/>
                      <a:gd name="connsiteX16" fmla="*/ 1422973 w 1422973"/>
                      <a:gd name="connsiteY16" fmla="*/ 705147 h 1036464"/>
                      <a:gd name="connsiteX17" fmla="*/ 1334746 w 1422973"/>
                      <a:gd name="connsiteY17" fmla="*/ 1036464 h 1036464"/>
                      <a:gd name="connsiteX18" fmla="*/ 1181100 w 1422973"/>
                      <a:gd name="connsiteY18" fmla="*/ 974617 h 1036464"/>
                      <a:gd name="connsiteX19" fmla="*/ 1303337 w 1422973"/>
                      <a:gd name="connsiteY19" fmla="*/ 749192 h 1036464"/>
                      <a:gd name="connsiteX20" fmla="*/ 1252537 w 1422973"/>
                      <a:gd name="connsiteY20" fmla="*/ 636479 h 1036464"/>
                      <a:gd name="connsiteX21" fmla="*/ 400050 w 1422973"/>
                      <a:gd name="connsiteY21" fmla="*/ 607904 h 1036464"/>
                      <a:gd name="connsiteX22" fmla="*/ 166687 w 1422973"/>
                      <a:gd name="connsiteY22" fmla="*/ 203092 h 1036464"/>
                      <a:gd name="connsiteX23" fmla="*/ 52387 w 1422973"/>
                      <a:gd name="connsiteY23" fmla="*/ 207854 h 1036464"/>
                      <a:gd name="connsiteX24" fmla="*/ 0 w 1422973"/>
                      <a:gd name="connsiteY24" fmla="*/ 12592 h 1036464"/>
                      <a:gd name="connsiteX25" fmla="*/ 21658 w 1422973"/>
                      <a:gd name="connsiteY25" fmla="*/ 0 h 1036464"/>
                      <a:gd name="connsiteX0" fmla="*/ 21658 w 1422973"/>
                      <a:gd name="connsiteY0" fmla="*/ 0 h 974617"/>
                      <a:gd name="connsiteX1" fmla="*/ 22776 w 1422973"/>
                      <a:gd name="connsiteY1" fmla="*/ 2806 h 974617"/>
                      <a:gd name="connsiteX2" fmla="*/ 53310 w 1422973"/>
                      <a:gd name="connsiteY2" fmla="*/ 40873 h 974617"/>
                      <a:gd name="connsiteX3" fmla="*/ 96930 w 1422973"/>
                      <a:gd name="connsiteY3" fmla="*/ 75133 h 974617"/>
                      <a:gd name="connsiteX4" fmla="*/ 136188 w 1422973"/>
                      <a:gd name="connsiteY4" fmla="*/ 86554 h 974617"/>
                      <a:gd name="connsiteX5" fmla="*/ 192894 w 1422973"/>
                      <a:gd name="connsiteY5" fmla="*/ 71327 h 974617"/>
                      <a:gd name="connsiteX6" fmla="*/ 205980 w 1422973"/>
                      <a:gd name="connsiteY6" fmla="*/ 97974 h 974617"/>
                      <a:gd name="connsiteX7" fmla="*/ 232152 w 1422973"/>
                      <a:gd name="connsiteY7" fmla="*/ 75133 h 974617"/>
                      <a:gd name="connsiteX8" fmla="*/ 249600 w 1422973"/>
                      <a:gd name="connsiteY8" fmla="*/ 94167 h 974617"/>
                      <a:gd name="connsiteX9" fmla="*/ 205980 w 1422973"/>
                      <a:gd name="connsiteY9" fmla="*/ 124621 h 974617"/>
                      <a:gd name="connsiteX10" fmla="*/ 201618 w 1422973"/>
                      <a:gd name="connsiteY10" fmla="*/ 155075 h 974617"/>
                      <a:gd name="connsiteX11" fmla="*/ 245238 w 1422973"/>
                      <a:gd name="connsiteY11" fmla="*/ 155075 h 974617"/>
                      <a:gd name="connsiteX12" fmla="*/ 280133 w 1422973"/>
                      <a:gd name="connsiteY12" fmla="*/ 170302 h 974617"/>
                      <a:gd name="connsiteX13" fmla="*/ 284495 w 1422973"/>
                      <a:gd name="connsiteY13" fmla="*/ 212176 h 974617"/>
                      <a:gd name="connsiteX14" fmla="*/ 572386 w 1422973"/>
                      <a:gd name="connsiteY14" fmla="*/ 501487 h 974617"/>
                      <a:gd name="connsiteX15" fmla="*/ 1305200 w 1422973"/>
                      <a:gd name="connsiteY15" fmla="*/ 539554 h 974617"/>
                      <a:gd name="connsiteX16" fmla="*/ 1422973 w 1422973"/>
                      <a:gd name="connsiteY16" fmla="*/ 705147 h 974617"/>
                      <a:gd name="connsiteX17" fmla="*/ 1351414 w 1422973"/>
                      <a:gd name="connsiteY17" fmla="*/ 969789 h 974617"/>
                      <a:gd name="connsiteX18" fmla="*/ 1181100 w 1422973"/>
                      <a:gd name="connsiteY18" fmla="*/ 974617 h 974617"/>
                      <a:gd name="connsiteX19" fmla="*/ 1303337 w 1422973"/>
                      <a:gd name="connsiteY19" fmla="*/ 749192 h 974617"/>
                      <a:gd name="connsiteX20" fmla="*/ 1252537 w 1422973"/>
                      <a:gd name="connsiteY20" fmla="*/ 636479 h 974617"/>
                      <a:gd name="connsiteX21" fmla="*/ 400050 w 1422973"/>
                      <a:gd name="connsiteY21" fmla="*/ 607904 h 974617"/>
                      <a:gd name="connsiteX22" fmla="*/ 166687 w 1422973"/>
                      <a:gd name="connsiteY22" fmla="*/ 203092 h 974617"/>
                      <a:gd name="connsiteX23" fmla="*/ 52387 w 1422973"/>
                      <a:gd name="connsiteY23" fmla="*/ 207854 h 974617"/>
                      <a:gd name="connsiteX24" fmla="*/ 0 w 1422973"/>
                      <a:gd name="connsiteY24" fmla="*/ 12592 h 974617"/>
                      <a:gd name="connsiteX25" fmla="*/ 21658 w 1422973"/>
                      <a:gd name="connsiteY25" fmla="*/ 0 h 974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22973" h="974617">
                        <a:moveTo>
                          <a:pt x="21658" y="0"/>
                        </a:moveTo>
                        <a:lnTo>
                          <a:pt x="22776" y="2806"/>
                        </a:lnTo>
                        <a:lnTo>
                          <a:pt x="53310" y="40873"/>
                        </a:lnTo>
                        <a:lnTo>
                          <a:pt x="96930" y="75133"/>
                        </a:lnTo>
                        <a:lnTo>
                          <a:pt x="136188" y="86554"/>
                        </a:lnTo>
                        <a:lnTo>
                          <a:pt x="192894" y="71327"/>
                        </a:lnTo>
                        <a:lnTo>
                          <a:pt x="205980" y="97974"/>
                        </a:lnTo>
                        <a:lnTo>
                          <a:pt x="232152" y="75133"/>
                        </a:lnTo>
                        <a:lnTo>
                          <a:pt x="249600" y="94167"/>
                        </a:lnTo>
                        <a:lnTo>
                          <a:pt x="205980" y="124621"/>
                        </a:lnTo>
                        <a:lnTo>
                          <a:pt x="201618" y="155075"/>
                        </a:lnTo>
                        <a:lnTo>
                          <a:pt x="245238" y="155075"/>
                        </a:lnTo>
                        <a:lnTo>
                          <a:pt x="280133" y="170302"/>
                        </a:lnTo>
                        <a:lnTo>
                          <a:pt x="284495" y="212176"/>
                        </a:lnTo>
                        <a:lnTo>
                          <a:pt x="572386" y="501487"/>
                        </a:lnTo>
                        <a:lnTo>
                          <a:pt x="1305200" y="539554"/>
                        </a:lnTo>
                        <a:lnTo>
                          <a:pt x="1422973" y="705147"/>
                        </a:lnTo>
                        <a:lnTo>
                          <a:pt x="1351414" y="969789"/>
                        </a:lnTo>
                        <a:lnTo>
                          <a:pt x="1181100" y="974617"/>
                        </a:lnTo>
                        <a:lnTo>
                          <a:pt x="1303337" y="749192"/>
                        </a:lnTo>
                        <a:lnTo>
                          <a:pt x="1252537" y="636479"/>
                        </a:lnTo>
                        <a:lnTo>
                          <a:pt x="400050" y="607904"/>
                        </a:lnTo>
                        <a:lnTo>
                          <a:pt x="166687" y="203092"/>
                        </a:lnTo>
                        <a:lnTo>
                          <a:pt x="52387" y="207854"/>
                        </a:lnTo>
                        <a:lnTo>
                          <a:pt x="0" y="12592"/>
                        </a:lnTo>
                        <a:lnTo>
                          <a:pt x="21658" y="0"/>
                        </a:lnTo>
                        <a:close/>
                      </a:path>
                    </a:pathLst>
                  </a:custGeom>
                  <a:grpFill/>
                  <a:ln w="6350" cmpd="sng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800" dirty="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sp>
            <p:nvSpPr>
              <p:cNvPr id="14" name="Freeform 186">
                <a:extLst>
                  <a:ext uri="{FF2B5EF4-FFF2-40B4-BE49-F238E27FC236}">
                    <a16:creationId xmlns:a16="http://schemas.microsoft.com/office/drawing/2014/main" id="{91F3D38E-91FB-BC42-BA2E-25F8B8C1A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8414" y="2843568"/>
                <a:ext cx="1539989" cy="921662"/>
              </a:xfrm>
              <a:custGeom>
                <a:avLst/>
                <a:gdLst>
                  <a:gd name="T0" fmla="*/ 985 w 706"/>
                  <a:gd name="T1" fmla="*/ 279 h 484"/>
                  <a:gd name="T2" fmla="*/ 963 w 706"/>
                  <a:gd name="T3" fmla="*/ 293 h 484"/>
                  <a:gd name="T4" fmla="*/ 957 w 706"/>
                  <a:gd name="T5" fmla="*/ 324 h 484"/>
                  <a:gd name="T6" fmla="*/ 926 w 706"/>
                  <a:gd name="T7" fmla="*/ 363 h 484"/>
                  <a:gd name="T8" fmla="*/ 891 w 706"/>
                  <a:gd name="T9" fmla="*/ 355 h 484"/>
                  <a:gd name="T10" fmla="*/ 840 w 706"/>
                  <a:gd name="T11" fmla="*/ 307 h 484"/>
                  <a:gd name="T12" fmla="*/ 778 w 706"/>
                  <a:gd name="T13" fmla="*/ 340 h 484"/>
                  <a:gd name="T14" fmla="*/ 725 w 706"/>
                  <a:gd name="T15" fmla="*/ 349 h 484"/>
                  <a:gd name="T16" fmla="*/ 711 w 706"/>
                  <a:gd name="T17" fmla="*/ 394 h 484"/>
                  <a:gd name="T18" fmla="*/ 656 w 706"/>
                  <a:gd name="T19" fmla="*/ 416 h 484"/>
                  <a:gd name="T20" fmla="*/ 563 w 706"/>
                  <a:gd name="T21" fmla="*/ 477 h 484"/>
                  <a:gd name="T22" fmla="*/ 563 w 706"/>
                  <a:gd name="T23" fmla="*/ 506 h 484"/>
                  <a:gd name="T24" fmla="*/ 536 w 706"/>
                  <a:gd name="T25" fmla="*/ 506 h 484"/>
                  <a:gd name="T26" fmla="*/ 528 w 706"/>
                  <a:gd name="T27" fmla="*/ 564 h 484"/>
                  <a:gd name="T28" fmla="*/ 497 w 706"/>
                  <a:gd name="T29" fmla="*/ 555 h 484"/>
                  <a:gd name="T30" fmla="*/ 477 w 706"/>
                  <a:gd name="T31" fmla="*/ 564 h 484"/>
                  <a:gd name="T32" fmla="*/ 486 w 706"/>
                  <a:gd name="T33" fmla="*/ 612 h 484"/>
                  <a:gd name="T34" fmla="*/ 393 w 706"/>
                  <a:gd name="T35" fmla="*/ 639 h 484"/>
                  <a:gd name="T36" fmla="*/ 335 w 706"/>
                  <a:gd name="T37" fmla="*/ 623 h 484"/>
                  <a:gd name="T38" fmla="*/ 279 w 706"/>
                  <a:gd name="T39" fmla="*/ 629 h 484"/>
                  <a:gd name="T40" fmla="*/ 262 w 706"/>
                  <a:gd name="T41" fmla="*/ 651 h 484"/>
                  <a:gd name="T42" fmla="*/ 209 w 706"/>
                  <a:gd name="T43" fmla="*/ 654 h 484"/>
                  <a:gd name="T44" fmla="*/ 168 w 706"/>
                  <a:gd name="T45" fmla="*/ 676 h 484"/>
                  <a:gd name="T46" fmla="*/ 137 w 706"/>
                  <a:gd name="T47" fmla="*/ 648 h 484"/>
                  <a:gd name="T48" fmla="*/ 151 w 706"/>
                  <a:gd name="T49" fmla="*/ 584 h 484"/>
                  <a:gd name="T50" fmla="*/ 137 w 706"/>
                  <a:gd name="T51" fmla="*/ 553 h 484"/>
                  <a:gd name="T52" fmla="*/ 154 w 706"/>
                  <a:gd name="T53" fmla="*/ 477 h 484"/>
                  <a:gd name="T54" fmla="*/ 123 w 706"/>
                  <a:gd name="T55" fmla="*/ 483 h 484"/>
                  <a:gd name="T56" fmla="*/ 117 w 706"/>
                  <a:gd name="T57" fmla="*/ 453 h 484"/>
                  <a:gd name="T58" fmla="*/ 137 w 706"/>
                  <a:gd name="T59" fmla="*/ 424 h 484"/>
                  <a:gd name="T60" fmla="*/ 131 w 706"/>
                  <a:gd name="T61" fmla="*/ 397 h 484"/>
                  <a:gd name="T62" fmla="*/ 145 w 706"/>
                  <a:gd name="T63" fmla="*/ 397 h 484"/>
                  <a:gd name="T64" fmla="*/ 151 w 706"/>
                  <a:gd name="T65" fmla="*/ 363 h 484"/>
                  <a:gd name="T66" fmla="*/ 193 w 706"/>
                  <a:gd name="T67" fmla="*/ 330 h 484"/>
                  <a:gd name="T68" fmla="*/ 195 w 706"/>
                  <a:gd name="T69" fmla="*/ 310 h 484"/>
                  <a:gd name="T70" fmla="*/ 154 w 706"/>
                  <a:gd name="T71" fmla="*/ 285 h 484"/>
                  <a:gd name="T72" fmla="*/ 139 w 706"/>
                  <a:gd name="T73" fmla="*/ 199 h 484"/>
                  <a:gd name="T74" fmla="*/ 64 w 706"/>
                  <a:gd name="T75" fmla="*/ 145 h 484"/>
                  <a:gd name="T76" fmla="*/ 28 w 706"/>
                  <a:gd name="T77" fmla="*/ 134 h 484"/>
                  <a:gd name="T78" fmla="*/ 0 w 706"/>
                  <a:gd name="T79" fmla="*/ 117 h 484"/>
                  <a:gd name="T80" fmla="*/ 106 w 706"/>
                  <a:gd name="T81" fmla="*/ 59 h 484"/>
                  <a:gd name="T82" fmla="*/ 129 w 706"/>
                  <a:gd name="T83" fmla="*/ 64 h 484"/>
                  <a:gd name="T84" fmla="*/ 268 w 706"/>
                  <a:gd name="T85" fmla="*/ 2 h 484"/>
                  <a:gd name="T86" fmla="*/ 305 w 706"/>
                  <a:gd name="T87" fmla="*/ 22 h 484"/>
                  <a:gd name="T88" fmla="*/ 410 w 706"/>
                  <a:gd name="T89" fmla="*/ 0 h 484"/>
                  <a:gd name="T90" fmla="*/ 463 w 706"/>
                  <a:gd name="T91" fmla="*/ 25 h 484"/>
                  <a:gd name="T92" fmla="*/ 506 w 706"/>
                  <a:gd name="T93" fmla="*/ 8 h 484"/>
                  <a:gd name="T94" fmla="*/ 589 w 706"/>
                  <a:gd name="T95" fmla="*/ 31 h 484"/>
                  <a:gd name="T96" fmla="*/ 619 w 706"/>
                  <a:gd name="T97" fmla="*/ 72 h 484"/>
                  <a:gd name="T98" fmla="*/ 684 w 706"/>
                  <a:gd name="T99" fmla="*/ 67 h 484"/>
                  <a:gd name="T100" fmla="*/ 695 w 706"/>
                  <a:gd name="T101" fmla="*/ 106 h 484"/>
                  <a:gd name="T102" fmla="*/ 734 w 706"/>
                  <a:gd name="T103" fmla="*/ 109 h 484"/>
                  <a:gd name="T104" fmla="*/ 764 w 706"/>
                  <a:gd name="T105" fmla="*/ 129 h 484"/>
                  <a:gd name="T106" fmla="*/ 807 w 706"/>
                  <a:gd name="T107" fmla="*/ 98 h 484"/>
                  <a:gd name="T108" fmla="*/ 843 w 706"/>
                  <a:gd name="T109" fmla="*/ 143 h 484"/>
                  <a:gd name="T110" fmla="*/ 868 w 706"/>
                  <a:gd name="T111" fmla="*/ 215 h 484"/>
                  <a:gd name="T112" fmla="*/ 934 w 706"/>
                  <a:gd name="T113" fmla="*/ 235 h 484"/>
                  <a:gd name="T114" fmla="*/ 985 w 706"/>
                  <a:gd name="T115" fmla="*/ 279 h 48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706" h="484">
                    <a:moveTo>
                      <a:pt x="706" y="200"/>
                    </a:moveTo>
                    <a:lnTo>
                      <a:pt x="690" y="210"/>
                    </a:lnTo>
                    <a:lnTo>
                      <a:pt x="686" y="232"/>
                    </a:lnTo>
                    <a:lnTo>
                      <a:pt x="664" y="260"/>
                    </a:lnTo>
                    <a:lnTo>
                      <a:pt x="638" y="254"/>
                    </a:lnTo>
                    <a:lnTo>
                      <a:pt x="602" y="220"/>
                    </a:lnTo>
                    <a:lnTo>
                      <a:pt x="558" y="244"/>
                    </a:lnTo>
                    <a:lnTo>
                      <a:pt x="520" y="250"/>
                    </a:lnTo>
                    <a:lnTo>
                      <a:pt x="510" y="282"/>
                    </a:lnTo>
                    <a:lnTo>
                      <a:pt x="470" y="298"/>
                    </a:lnTo>
                    <a:lnTo>
                      <a:pt x="404" y="342"/>
                    </a:lnTo>
                    <a:lnTo>
                      <a:pt x="404" y="362"/>
                    </a:lnTo>
                    <a:lnTo>
                      <a:pt x="384" y="362"/>
                    </a:lnTo>
                    <a:lnTo>
                      <a:pt x="378" y="404"/>
                    </a:lnTo>
                    <a:lnTo>
                      <a:pt x="356" y="398"/>
                    </a:lnTo>
                    <a:lnTo>
                      <a:pt x="342" y="404"/>
                    </a:lnTo>
                    <a:lnTo>
                      <a:pt x="348" y="438"/>
                    </a:lnTo>
                    <a:lnTo>
                      <a:pt x="282" y="458"/>
                    </a:lnTo>
                    <a:lnTo>
                      <a:pt x="240" y="446"/>
                    </a:lnTo>
                    <a:lnTo>
                      <a:pt x="200" y="450"/>
                    </a:lnTo>
                    <a:lnTo>
                      <a:pt x="188" y="466"/>
                    </a:lnTo>
                    <a:lnTo>
                      <a:pt x="150" y="468"/>
                    </a:lnTo>
                    <a:lnTo>
                      <a:pt x="120" y="484"/>
                    </a:lnTo>
                    <a:lnTo>
                      <a:pt x="98" y="464"/>
                    </a:lnTo>
                    <a:lnTo>
                      <a:pt x="108" y="418"/>
                    </a:lnTo>
                    <a:lnTo>
                      <a:pt x="98" y="396"/>
                    </a:lnTo>
                    <a:lnTo>
                      <a:pt x="110" y="342"/>
                    </a:lnTo>
                    <a:lnTo>
                      <a:pt x="88" y="346"/>
                    </a:lnTo>
                    <a:lnTo>
                      <a:pt x="84" y="324"/>
                    </a:lnTo>
                    <a:lnTo>
                      <a:pt x="98" y="304"/>
                    </a:lnTo>
                    <a:lnTo>
                      <a:pt x="94" y="284"/>
                    </a:lnTo>
                    <a:lnTo>
                      <a:pt x="104" y="284"/>
                    </a:lnTo>
                    <a:lnTo>
                      <a:pt x="108" y="260"/>
                    </a:lnTo>
                    <a:lnTo>
                      <a:pt x="138" y="236"/>
                    </a:lnTo>
                    <a:lnTo>
                      <a:pt x="140" y="222"/>
                    </a:lnTo>
                    <a:lnTo>
                      <a:pt x="110" y="204"/>
                    </a:lnTo>
                    <a:lnTo>
                      <a:pt x="100" y="142"/>
                    </a:lnTo>
                    <a:lnTo>
                      <a:pt x="46" y="104"/>
                    </a:lnTo>
                    <a:lnTo>
                      <a:pt x="20" y="96"/>
                    </a:lnTo>
                    <a:lnTo>
                      <a:pt x="0" y="84"/>
                    </a:lnTo>
                    <a:lnTo>
                      <a:pt x="76" y="42"/>
                    </a:lnTo>
                    <a:lnTo>
                      <a:pt x="92" y="46"/>
                    </a:lnTo>
                    <a:lnTo>
                      <a:pt x="192" y="2"/>
                    </a:lnTo>
                    <a:lnTo>
                      <a:pt x="218" y="16"/>
                    </a:lnTo>
                    <a:lnTo>
                      <a:pt x="294" y="0"/>
                    </a:lnTo>
                    <a:lnTo>
                      <a:pt x="332" y="18"/>
                    </a:lnTo>
                    <a:lnTo>
                      <a:pt x="362" y="6"/>
                    </a:lnTo>
                    <a:lnTo>
                      <a:pt x="422" y="22"/>
                    </a:lnTo>
                    <a:lnTo>
                      <a:pt x="444" y="52"/>
                    </a:lnTo>
                    <a:lnTo>
                      <a:pt x="490" y="48"/>
                    </a:lnTo>
                    <a:lnTo>
                      <a:pt x="498" y="76"/>
                    </a:lnTo>
                    <a:lnTo>
                      <a:pt x="526" y="78"/>
                    </a:lnTo>
                    <a:lnTo>
                      <a:pt x="548" y="92"/>
                    </a:lnTo>
                    <a:lnTo>
                      <a:pt x="578" y="70"/>
                    </a:lnTo>
                    <a:lnTo>
                      <a:pt x="604" y="102"/>
                    </a:lnTo>
                    <a:lnTo>
                      <a:pt x="622" y="154"/>
                    </a:lnTo>
                    <a:lnTo>
                      <a:pt x="670" y="168"/>
                    </a:lnTo>
                    <a:lnTo>
                      <a:pt x="706" y="200"/>
                    </a:lnTo>
                    <a:close/>
                  </a:path>
                </a:pathLst>
              </a:custGeom>
              <a:solidFill>
                <a:srgbClr val="183383"/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Freeform 187">
                <a:extLst>
                  <a:ext uri="{FF2B5EF4-FFF2-40B4-BE49-F238E27FC236}">
                    <a16:creationId xmlns:a16="http://schemas.microsoft.com/office/drawing/2014/main" id="{152B9A3A-C06B-674C-9D5E-3722630C5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516" y="4904419"/>
                <a:ext cx="893711" cy="916829"/>
              </a:xfrm>
              <a:custGeom>
                <a:avLst/>
                <a:gdLst>
                  <a:gd name="T0" fmla="*/ 379 w 410"/>
                  <a:gd name="T1" fmla="*/ 655 h 482"/>
                  <a:gd name="T2" fmla="*/ 342 w 410"/>
                  <a:gd name="T3" fmla="*/ 661 h 482"/>
                  <a:gd name="T4" fmla="*/ 307 w 410"/>
                  <a:gd name="T5" fmla="*/ 630 h 482"/>
                  <a:gd name="T6" fmla="*/ 279 w 410"/>
                  <a:gd name="T7" fmla="*/ 591 h 482"/>
                  <a:gd name="T8" fmla="*/ 237 w 410"/>
                  <a:gd name="T9" fmla="*/ 582 h 482"/>
                  <a:gd name="T10" fmla="*/ 209 w 410"/>
                  <a:gd name="T11" fmla="*/ 619 h 482"/>
                  <a:gd name="T12" fmla="*/ 181 w 410"/>
                  <a:gd name="T13" fmla="*/ 580 h 482"/>
                  <a:gd name="T14" fmla="*/ 109 w 410"/>
                  <a:gd name="T15" fmla="*/ 547 h 482"/>
                  <a:gd name="T16" fmla="*/ 94 w 410"/>
                  <a:gd name="T17" fmla="*/ 535 h 482"/>
                  <a:gd name="T18" fmla="*/ 70 w 410"/>
                  <a:gd name="T19" fmla="*/ 493 h 482"/>
                  <a:gd name="T20" fmla="*/ 67 w 410"/>
                  <a:gd name="T21" fmla="*/ 438 h 482"/>
                  <a:gd name="T22" fmla="*/ 17 w 410"/>
                  <a:gd name="T23" fmla="*/ 401 h 482"/>
                  <a:gd name="T24" fmla="*/ 0 w 410"/>
                  <a:gd name="T25" fmla="*/ 329 h 482"/>
                  <a:gd name="T26" fmla="*/ 37 w 410"/>
                  <a:gd name="T27" fmla="*/ 318 h 482"/>
                  <a:gd name="T28" fmla="*/ 80 w 410"/>
                  <a:gd name="T29" fmla="*/ 309 h 482"/>
                  <a:gd name="T30" fmla="*/ 80 w 410"/>
                  <a:gd name="T31" fmla="*/ 262 h 482"/>
                  <a:gd name="T32" fmla="*/ 92 w 410"/>
                  <a:gd name="T33" fmla="*/ 215 h 482"/>
                  <a:gd name="T34" fmla="*/ 78 w 410"/>
                  <a:gd name="T35" fmla="*/ 192 h 482"/>
                  <a:gd name="T36" fmla="*/ 86 w 410"/>
                  <a:gd name="T37" fmla="*/ 148 h 482"/>
                  <a:gd name="T38" fmla="*/ 133 w 410"/>
                  <a:gd name="T39" fmla="*/ 115 h 482"/>
                  <a:gd name="T40" fmla="*/ 117 w 410"/>
                  <a:gd name="T41" fmla="*/ 80 h 482"/>
                  <a:gd name="T42" fmla="*/ 159 w 410"/>
                  <a:gd name="T43" fmla="*/ 111 h 482"/>
                  <a:gd name="T44" fmla="*/ 246 w 410"/>
                  <a:gd name="T45" fmla="*/ 53 h 482"/>
                  <a:gd name="T46" fmla="*/ 290 w 410"/>
                  <a:gd name="T47" fmla="*/ 31 h 482"/>
                  <a:gd name="T48" fmla="*/ 340 w 410"/>
                  <a:gd name="T49" fmla="*/ 17 h 482"/>
                  <a:gd name="T50" fmla="*/ 395 w 410"/>
                  <a:gd name="T51" fmla="*/ 6 h 482"/>
                  <a:gd name="T52" fmla="*/ 443 w 410"/>
                  <a:gd name="T53" fmla="*/ 22 h 482"/>
                  <a:gd name="T54" fmla="*/ 496 w 410"/>
                  <a:gd name="T55" fmla="*/ 84 h 482"/>
                  <a:gd name="T56" fmla="*/ 465 w 410"/>
                  <a:gd name="T57" fmla="*/ 162 h 482"/>
                  <a:gd name="T58" fmla="*/ 571 w 410"/>
                  <a:gd name="T59" fmla="*/ 285 h 482"/>
                  <a:gd name="T60" fmla="*/ 538 w 410"/>
                  <a:gd name="T61" fmla="*/ 332 h 482"/>
                  <a:gd name="T62" fmla="*/ 543 w 410"/>
                  <a:gd name="T63" fmla="*/ 412 h 482"/>
                  <a:gd name="T64" fmla="*/ 496 w 410"/>
                  <a:gd name="T65" fmla="*/ 424 h 482"/>
                  <a:gd name="T66" fmla="*/ 477 w 410"/>
                  <a:gd name="T67" fmla="*/ 465 h 482"/>
                  <a:gd name="T68" fmla="*/ 412 w 410"/>
                  <a:gd name="T69" fmla="*/ 561 h 482"/>
                  <a:gd name="T70" fmla="*/ 410 w 410"/>
                  <a:gd name="T71" fmla="*/ 647 h 48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10" h="482">
                    <a:moveTo>
                      <a:pt x="286" y="482"/>
                    </a:moveTo>
                    <a:lnTo>
                      <a:pt x="272" y="470"/>
                    </a:lnTo>
                    <a:lnTo>
                      <a:pt x="260" y="470"/>
                    </a:lnTo>
                    <a:lnTo>
                      <a:pt x="246" y="474"/>
                    </a:lnTo>
                    <a:lnTo>
                      <a:pt x="234" y="454"/>
                    </a:lnTo>
                    <a:lnTo>
                      <a:pt x="220" y="452"/>
                    </a:lnTo>
                    <a:lnTo>
                      <a:pt x="220" y="434"/>
                    </a:lnTo>
                    <a:lnTo>
                      <a:pt x="200" y="424"/>
                    </a:lnTo>
                    <a:lnTo>
                      <a:pt x="198" y="402"/>
                    </a:lnTo>
                    <a:lnTo>
                      <a:pt x="170" y="418"/>
                    </a:lnTo>
                    <a:lnTo>
                      <a:pt x="164" y="444"/>
                    </a:lnTo>
                    <a:lnTo>
                      <a:pt x="150" y="444"/>
                    </a:lnTo>
                    <a:lnTo>
                      <a:pt x="136" y="432"/>
                    </a:lnTo>
                    <a:lnTo>
                      <a:pt x="130" y="416"/>
                    </a:lnTo>
                    <a:lnTo>
                      <a:pt x="92" y="416"/>
                    </a:lnTo>
                    <a:lnTo>
                      <a:pt x="78" y="392"/>
                    </a:lnTo>
                    <a:lnTo>
                      <a:pt x="68" y="396"/>
                    </a:lnTo>
                    <a:lnTo>
                      <a:pt x="68" y="384"/>
                    </a:lnTo>
                    <a:lnTo>
                      <a:pt x="68" y="358"/>
                    </a:lnTo>
                    <a:lnTo>
                      <a:pt x="50" y="354"/>
                    </a:lnTo>
                    <a:lnTo>
                      <a:pt x="52" y="336"/>
                    </a:lnTo>
                    <a:lnTo>
                      <a:pt x="48" y="314"/>
                    </a:lnTo>
                    <a:lnTo>
                      <a:pt x="42" y="294"/>
                    </a:lnTo>
                    <a:lnTo>
                      <a:pt x="12" y="288"/>
                    </a:lnTo>
                    <a:lnTo>
                      <a:pt x="0" y="284"/>
                    </a:lnTo>
                    <a:lnTo>
                      <a:pt x="0" y="236"/>
                    </a:lnTo>
                    <a:lnTo>
                      <a:pt x="14" y="240"/>
                    </a:lnTo>
                    <a:lnTo>
                      <a:pt x="26" y="228"/>
                    </a:lnTo>
                    <a:lnTo>
                      <a:pt x="52" y="236"/>
                    </a:lnTo>
                    <a:lnTo>
                      <a:pt x="58" y="222"/>
                    </a:lnTo>
                    <a:lnTo>
                      <a:pt x="72" y="208"/>
                    </a:lnTo>
                    <a:lnTo>
                      <a:pt x="58" y="188"/>
                    </a:lnTo>
                    <a:lnTo>
                      <a:pt x="70" y="166"/>
                    </a:lnTo>
                    <a:lnTo>
                      <a:pt x="66" y="154"/>
                    </a:lnTo>
                    <a:lnTo>
                      <a:pt x="40" y="152"/>
                    </a:lnTo>
                    <a:lnTo>
                      <a:pt x="56" y="138"/>
                    </a:lnTo>
                    <a:lnTo>
                      <a:pt x="66" y="124"/>
                    </a:lnTo>
                    <a:lnTo>
                      <a:pt x="62" y="106"/>
                    </a:lnTo>
                    <a:lnTo>
                      <a:pt x="80" y="94"/>
                    </a:lnTo>
                    <a:lnTo>
                      <a:pt x="96" y="82"/>
                    </a:lnTo>
                    <a:lnTo>
                      <a:pt x="80" y="66"/>
                    </a:lnTo>
                    <a:lnTo>
                      <a:pt x="84" y="58"/>
                    </a:lnTo>
                    <a:lnTo>
                      <a:pt x="94" y="52"/>
                    </a:lnTo>
                    <a:lnTo>
                      <a:pt x="114" y="80"/>
                    </a:lnTo>
                    <a:lnTo>
                      <a:pt x="132" y="82"/>
                    </a:lnTo>
                    <a:lnTo>
                      <a:pt x="176" y="38"/>
                    </a:lnTo>
                    <a:lnTo>
                      <a:pt x="198" y="36"/>
                    </a:lnTo>
                    <a:lnTo>
                      <a:pt x="208" y="22"/>
                    </a:lnTo>
                    <a:lnTo>
                      <a:pt x="224" y="24"/>
                    </a:lnTo>
                    <a:lnTo>
                      <a:pt x="244" y="12"/>
                    </a:lnTo>
                    <a:lnTo>
                      <a:pt x="268" y="22"/>
                    </a:lnTo>
                    <a:lnTo>
                      <a:pt x="284" y="4"/>
                    </a:lnTo>
                    <a:lnTo>
                      <a:pt x="302" y="0"/>
                    </a:lnTo>
                    <a:lnTo>
                      <a:pt x="318" y="16"/>
                    </a:lnTo>
                    <a:lnTo>
                      <a:pt x="324" y="20"/>
                    </a:lnTo>
                    <a:lnTo>
                      <a:pt x="356" y="60"/>
                    </a:lnTo>
                    <a:lnTo>
                      <a:pt x="340" y="84"/>
                    </a:lnTo>
                    <a:lnTo>
                      <a:pt x="334" y="116"/>
                    </a:lnTo>
                    <a:lnTo>
                      <a:pt x="360" y="158"/>
                    </a:lnTo>
                    <a:lnTo>
                      <a:pt x="410" y="204"/>
                    </a:lnTo>
                    <a:lnTo>
                      <a:pt x="404" y="228"/>
                    </a:lnTo>
                    <a:lnTo>
                      <a:pt x="386" y="238"/>
                    </a:lnTo>
                    <a:lnTo>
                      <a:pt x="394" y="264"/>
                    </a:lnTo>
                    <a:lnTo>
                      <a:pt x="390" y="296"/>
                    </a:lnTo>
                    <a:lnTo>
                      <a:pt x="374" y="306"/>
                    </a:lnTo>
                    <a:lnTo>
                      <a:pt x="356" y="304"/>
                    </a:lnTo>
                    <a:lnTo>
                      <a:pt x="346" y="312"/>
                    </a:lnTo>
                    <a:lnTo>
                      <a:pt x="342" y="334"/>
                    </a:lnTo>
                    <a:lnTo>
                      <a:pt x="290" y="374"/>
                    </a:lnTo>
                    <a:lnTo>
                      <a:pt x="296" y="402"/>
                    </a:lnTo>
                    <a:lnTo>
                      <a:pt x="288" y="444"/>
                    </a:lnTo>
                    <a:lnTo>
                      <a:pt x="294" y="464"/>
                    </a:lnTo>
                    <a:lnTo>
                      <a:pt x="286" y="482"/>
                    </a:lnTo>
                    <a:close/>
                  </a:path>
                </a:pathLst>
              </a:custGeom>
              <a:solidFill>
                <a:srgbClr val="183383"/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Freeform 188">
                <a:extLst>
                  <a:ext uri="{FF2B5EF4-FFF2-40B4-BE49-F238E27FC236}">
                    <a16:creationId xmlns:a16="http://schemas.microsoft.com/office/drawing/2014/main" id="{5990E6A2-80F0-C741-B184-0E35E9FF5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294" y="1968634"/>
                <a:ext cx="2223197" cy="1274537"/>
              </a:xfrm>
              <a:custGeom>
                <a:avLst/>
                <a:gdLst>
                  <a:gd name="T0" fmla="*/ 14 w 1019"/>
                  <a:gd name="T1" fmla="*/ 67 h 670"/>
                  <a:gd name="T2" fmla="*/ 170 w 1019"/>
                  <a:gd name="T3" fmla="*/ 39 h 670"/>
                  <a:gd name="T4" fmla="*/ 209 w 1019"/>
                  <a:gd name="T5" fmla="*/ 0 h 670"/>
                  <a:gd name="T6" fmla="*/ 410 w 1019"/>
                  <a:gd name="T7" fmla="*/ 51 h 670"/>
                  <a:gd name="T8" fmla="*/ 555 w 1019"/>
                  <a:gd name="T9" fmla="*/ 151 h 670"/>
                  <a:gd name="T10" fmla="*/ 684 w 1019"/>
                  <a:gd name="T11" fmla="*/ 229 h 670"/>
                  <a:gd name="T12" fmla="*/ 1108 w 1019"/>
                  <a:gd name="T13" fmla="*/ 580 h 670"/>
                  <a:gd name="T14" fmla="*/ 1423 w 1019"/>
                  <a:gd name="T15" fmla="*/ 625 h 670"/>
                  <a:gd name="T16" fmla="*/ 1322 w 1019"/>
                  <a:gd name="T17" fmla="*/ 658 h 670"/>
                  <a:gd name="T18" fmla="*/ 1269 w 1019"/>
                  <a:gd name="T19" fmla="*/ 713 h 670"/>
                  <a:gd name="T20" fmla="*/ 1199 w 1019"/>
                  <a:gd name="T21" fmla="*/ 825 h 670"/>
                  <a:gd name="T22" fmla="*/ 1161 w 1019"/>
                  <a:gd name="T23" fmla="*/ 875 h 670"/>
                  <a:gd name="T24" fmla="*/ 1156 w 1019"/>
                  <a:gd name="T25" fmla="*/ 903 h 670"/>
                  <a:gd name="T26" fmla="*/ 1170 w 1019"/>
                  <a:gd name="T27" fmla="*/ 920 h 670"/>
                  <a:gd name="T28" fmla="*/ 1147 w 1019"/>
                  <a:gd name="T29" fmla="*/ 934 h 670"/>
                  <a:gd name="T30" fmla="*/ 1131 w 1019"/>
                  <a:gd name="T31" fmla="*/ 920 h 670"/>
                  <a:gd name="T32" fmla="*/ 1081 w 1019"/>
                  <a:gd name="T33" fmla="*/ 875 h 670"/>
                  <a:gd name="T34" fmla="*/ 1014 w 1019"/>
                  <a:gd name="T35" fmla="*/ 856 h 670"/>
                  <a:gd name="T36" fmla="*/ 989 w 1019"/>
                  <a:gd name="T37" fmla="*/ 783 h 670"/>
                  <a:gd name="T38" fmla="*/ 952 w 1019"/>
                  <a:gd name="T39" fmla="*/ 739 h 670"/>
                  <a:gd name="T40" fmla="*/ 910 w 1019"/>
                  <a:gd name="T41" fmla="*/ 770 h 670"/>
                  <a:gd name="T42" fmla="*/ 879 w 1019"/>
                  <a:gd name="T43" fmla="*/ 750 h 670"/>
                  <a:gd name="T44" fmla="*/ 840 w 1019"/>
                  <a:gd name="T45" fmla="*/ 747 h 670"/>
                  <a:gd name="T46" fmla="*/ 829 w 1019"/>
                  <a:gd name="T47" fmla="*/ 708 h 670"/>
                  <a:gd name="T48" fmla="*/ 764 w 1019"/>
                  <a:gd name="T49" fmla="*/ 713 h 670"/>
                  <a:gd name="T50" fmla="*/ 734 w 1019"/>
                  <a:gd name="T51" fmla="*/ 672 h 670"/>
                  <a:gd name="T52" fmla="*/ 651 w 1019"/>
                  <a:gd name="T53" fmla="*/ 649 h 670"/>
                  <a:gd name="T54" fmla="*/ 608 w 1019"/>
                  <a:gd name="T55" fmla="*/ 666 h 670"/>
                  <a:gd name="T56" fmla="*/ 555 w 1019"/>
                  <a:gd name="T57" fmla="*/ 641 h 670"/>
                  <a:gd name="T58" fmla="*/ 449 w 1019"/>
                  <a:gd name="T59" fmla="*/ 663 h 670"/>
                  <a:gd name="T60" fmla="*/ 414 w 1019"/>
                  <a:gd name="T61" fmla="*/ 643 h 670"/>
                  <a:gd name="T62" fmla="*/ 444 w 1019"/>
                  <a:gd name="T63" fmla="*/ 619 h 670"/>
                  <a:gd name="T64" fmla="*/ 461 w 1019"/>
                  <a:gd name="T65" fmla="*/ 541 h 670"/>
                  <a:gd name="T66" fmla="*/ 631 w 1019"/>
                  <a:gd name="T67" fmla="*/ 443 h 670"/>
                  <a:gd name="T68" fmla="*/ 659 w 1019"/>
                  <a:gd name="T69" fmla="*/ 416 h 670"/>
                  <a:gd name="T70" fmla="*/ 620 w 1019"/>
                  <a:gd name="T71" fmla="*/ 373 h 670"/>
                  <a:gd name="T72" fmla="*/ 603 w 1019"/>
                  <a:gd name="T73" fmla="*/ 340 h 670"/>
                  <a:gd name="T74" fmla="*/ 584 w 1019"/>
                  <a:gd name="T75" fmla="*/ 323 h 670"/>
                  <a:gd name="T76" fmla="*/ 533 w 1019"/>
                  <a:gd name="T77" fmla="*/ 323 h 670"/>
                  <a:gd name="T78" fmla="*/ 494 w 1019"/>
                  <a:gd name="T79" fmla="*/ 285 h 670"/>
                  <a:gd name="T80" fmla="*/ 360 w 1019"/>
                  <a:gd name="T81" fmla="*/ 279 h 670"/>
                  <a:gd name="T82" fmla="*/ 332 w 1019"/>
                  <a:gd name="T83" fmla="*/ 256 h 670"/>
                  <a:gd name="T84" fmla="*/ 279 w 1019"/>
                  <a:gd name="T85" fmla="*/ 254 h 670"/>
                  <a:gd name="T86" fmla="*/ 217 w 1019"/>
                  <a:gd name="T87" fmla="*/ 215 h 670"/>
                  <a:gd name="T88" fmla="*/ 61 w 1019"/>
                  <a:gd name="T89" fmla="*/ 240 h 670"/>
                  <a:gd name="T90" fmla="*/ 25 w 1019"/>
                  <a:gd name="T91" fmla="*/ 187 h 670"/>
                  <a:gd name="T92" fmla="*/ 0 w 1019"/>
                  <a:gd name="T93" fmla="*/ 145 h 670"/>
                  <a:gd name="T94" fmla="*/ 14 w 1019"/>
                  <a:gd name="T95" fmla="*/ 67 h 6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019" h="670">
                    <a:moveTo>
                      <a:pt x="10" y="48"/>
                    </a:moveTo>
                    <a:lnTo>
                      <a:pt x="122" y="28"/>
                    </a:lnTo>
                    <a:lnTo>
                      <a:pt x="150" y="0"/>
                    </a:lnTo>
                    <a:lnTo>
                      <a:pt x="294" y="36"/>
                    </a:lnTo>
                    <a:lnTo>
                      <a:pt x="398" y="108"/>
                    </a:lnTo>
                    <a:lnTo>
                      <a:pt x="490" y="164"/>
                    </a:lnTo>
                    <a:lnTo>
                      <a:pt x="794" y="416"/>
                    </a:lnTo>
                    <a:lnTo>
                      <a:pt x="1019" y="448"/>
                    </a:lnTo>
                    <a:lnTo>
                      <a:pt x="947" y="472"/>
                    </a:lnTo>
                    <a:lnTo>
                      <a:pt x="909" y="512"/>
                    </a:lnTo>
                    <a:lnTo>
                      <a:pt x="859" y="592"/>
                    </a:lnTo>
                    <a:lnTo>
                      <a:pt x="832" y="628"/>
                    </a:lnTo>
                    <a:lnTo>
                      <a:pt x="828" y="648"/>
                    </a:lnTo>
                    <a:lnTo>
                      <a:pt x="838" y="660"/>
                    </a:lnTo>
                    <a:lnTo>
                      <a:pt x="822" y="670"/>
                    </a:lnTo>
                    <a:lnTo>
                      <a:pt x="810" y="660"/>
                    </a:lnTo>
                    <a:lnTo>
                      <a:pt x="774" y="628"/>
                    </a:lnTo>
                    <a:lnTo>
                      <a:pt x="726" y="614"/>
                    </a:lnTo>
                    <a:lnTo>
                      <a:pt x="708" y="562"/>
                    </a:lnTo>
                    <a:lnTo>
                      <a:pt x="682" y="530"/>
                    </a:lnTo>
                    <a:lnTo>
                      <a:pt x="652" y="552"/>
                    </a:lnTo>
                    <a:lnTo>
                      <a:pt x="630" y="538"/>
                    </a:lnTo>
                    <a:lnTo>
                      <a:pt x="602" y="536"/>
                    </a:lnTo>
                    <a:lnTo>
                      <a:pt x="594" y="508"/>
                    </a:lnTo>
                    <a:lnTo>
                      <a:pt x="548" y="512"/>
                    </a:lnTo>
                    <a:lnTo>
                      <a:pt x="526" y="482"/>
                    </a:lnTo>
                    <a:lnTo>
                      <a:pt x="466" y="466"/>
                    </a:lnTo>
                    <a:lnTo>
                      <a:pt x="436" y="478"/>
                    </a:lnTo>
                    <a:lnTo>
                      <a:pt x="398" y="460"/>
                    </a:lnTo>
                    <a:lnTo>
                      <a:pt x="322" y="476"/>
                    </a:lnTo>
                    <a:lnTo>
                      <a:pt x="296" y="462"/>
                    </a:lnTo>
                    <a:lnTo>
                      <a:pt x="318" y="444"/>
                    </a:lnTo>
                    <a:lnTo>
                      <a:pt x="330" y="388"/>
                    </a:lnTo>
                    <a:lnTo>
                      <a:pt x="452" y="318"/>
                    </a:lnTo>
                    <a:lnTo>
                      <a:pt x="472" y="298"/>
                    </a:lnTo>
                    <a:lnTo>
                      <a:pt x="444" y="268"/>
                    </a:lnTo>
                    <a:lnTo>
                      <a:pt x="432" y="244"/>
                    </a:lnTo>
                    <a:lnTo>
                      <a:pt x="418" y="232"/>
                    </a:lnTo>
                    <a:lnTo>
                      <a:pt x="382" y="232"/>
                    </a:lnTo>
                    <a:lnTo>
                      <a:pt x="354" y="204"/>
                    </a:lnTo>
                    <a:lnTo>
                      <a:pt x="258" y="200"/>
                    </a:lnTo>
                    <a:lnTo>
                      <a:pt x="238" y="184"/>
                    </a:lnTo>
                    <a:lnTo>
                      <a:pt x="200" y="182"/>
                    </a:lnTo>
                    <a:lnTo>
                      <a:pt x="156" y="154"/>
                    </a:lnTo>
                    <a:lnTo>
                      <a:pt x="44" y="172"/>
                    </a:lnTo>
                    <a:lnTo>
                      <a:pt x="18" y="134"/>
                    </a:lnTo>
                    <a:lnTo>
                      <a:pt x="0" y="104"/>
                    </a:lnTo>
                    <a:lnTo>
                      <a:pt x="10" y="48"/>
                    </a:lnTo>
                    <a:close/>
                  </a:path>
                </a:pathLst>
              </a:custGeom>
              <a:solidFill>
                <a:srgbClr val="183383"/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Freeform 190">
                <a:extLst>
                  <a:ext uri="{FF2B5EF4-FFF2-40B4-BE49-F238E27FC236}">
                    <a16:creationId xmlns:a16="http://schemas.microsoft.com/office/drawing/2014/main" id="{290F7E36-E356-BE4C-A452-D1395AB1E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900" y="2060478"/>
                <a:ext cx="1879746" cy="950666"/>
              </a:xfrm>
              <a:custGeom>
                <a:avLst/>
                <a:gdLst>
                  <a:gd name="T0" fmla="*/ 957 w 862"/>
                  <a:gd name="T1" fmla="*/ 577 h 500"/>
                  <a:gd name="T2" fmla="*/ 817 w 862"/>
                  <a:gd name="T3" fmla="*/ 637 h 500"/>
                  <a:gd name="T4" fmla="*/ 795 w 862"/>
                  <a:gd name="T5" fmla="*/ 632 h 500"/>
                  <a:gd name="T6" fmla="*/ 689 w 862"/>
                  <a:gd name="T7" fmla="*/ 690 h 500"/>
                  <a:gd name="T8" fmla="*/ 676 w 862"/>
                  <a:gd name="T9" fmla="*/ 682 h 500"/>
                  <a:gd name="T10" fmla="*/ 647 w 862"/>
                  <a:gd name="T11" fmla="*/ 696 h 500"/>
                  <a:gd name="T12" fmla="*/ 633 w 862"/>
                  <a:gd name="T13" fmla="*/ 690 h 500"/>
                  <a:gd name="T14" fmla="*/ 608 w 862"/>
                  <a:gd name="T15" fmla="*/ 660 h 500"/>
                  <a:gd name="T16" fmla="*/ 592 w 862"/>
                  <a:gd name="T17" fmla="*/ 671 h 500"/>
                  <a:gd name="T18" fmla="*/ 533 w 862"/>
                  <a:gd name="T19" fmla="*/ 671 h 500"/>
                  <a:gd name="T20" fmla="*/ 496 w 862"/>
                  <a:gd name="T21" fmla="*/ 637 h 500"/>
                  <a:gd name="T22" fmla="*/ 500 w 862"/>
                  <a:gd name="T23" fmla="*/ 557 h 500"/>
                  <a:gd name="T24" fmla="*/ 483 w 862"/>
                  <a:gd name="T25" fmla="*/ 540 h 500"/>
                  <a:gd name="T26" fmla="*/ 475 w 862"/>
                  <a:gd name="T27" fmla="*/ 559 h 500"/>
                  <a:gd name="T28" fmla="*/ 449 w 862"/>
                  <a:gd name="T29" fmla="*/ 563 h 500"/>
                  <a:gd name="T30" fmla="*/ 435 w 862"/>
                  <a:gd name="T31" fmla="*/ 598 h 500"/>
                  <a:gd name="T32" fmla="*/ 387 w 862"/>
                  <a:gd name="T33" fmla="*/ 598 h 500"/>
                  <a:gd name="T34" fmla="*/ 338 w 862"/>
                  <a:gd name="T35" fmla="*/ 577 h 500"/>
                  <a:gd name="T36" fmla="*/ 270 w 862"/>
                  <a:gd name="T37" fmla="*/ 588 h 500"/>
                  <a:gd name="T38" fmla="*/ 237 w 862"/>
                  <a:gd name="T39" fmla="*/ 543 h 500"/>
                  <a:gd name="T40" fmla="*/ 195 w 862"/>
                  <a:gd name="T41" fmla="*/ 504 h 500"/>
                  <a:gd name="T42" fmla="*/ 159 w 862"/>
                  <a:gd name="T43" fmla="*/ 498 h 500"/>
                  <a:gd name="T44" fmla="*/ 86 w 862"/>
                  <a:gd name="T45" fmla="*/ 504 h 500"/>
                  <a:gd name="T46" fmla="*/ 67 w 862"/>
                  <a:gd name="T47" fmla="*/ 518 h 500"/>
                  <a:gd name="T48" fmla="*/ 41 w 862"/>
                  <a:gd name="T49" fmla="*/ 510 h 500"/>
                  <a:gd name="T50" fmla="*/ 0 w 862"/>
                  <a:gd name="T51" fmla="*/ 510 h 500"/>
                  <a:gd name="T52" fmla="*/ 6 w 862"/>
                  <a:gd name="T53" fmla="*/ 479 h 500"/>
                  <a:gd name="T54" fmla="*/ 17 w 862"/>
                  <a:gd name="T55" fmla="*/ 448 h 500"/>
                  <a:gd name="T56" fmla="*/ 28 w 862"/>
                  <a:gd name="T57" fmla="*/ 420 h 500"/>
                  <a:gd name="T58" fmla="*/ 217 w 862"/>
                  <a:gd name="T59" fmla="*/ 463 h 500"/>
                  <a:gd name="T60" fmla="*/ 291 w 862"/>
                  <a:gd name="T61" fmla="*/ 412 h 500"/>
                  <a:gd name="T62" fmla="*/ 334 w 862"/>
                  <a:gd name="T63" fmla="*/ 342 h 500"/>
                  <a:gd name="T64" fmla="*/ 461 w 862"/>
                  <a:gd name="T65" fmla="*/ 334 h 500"/>
                  <a:gd name="T66" fmla="*/ 494 w 862"/>
                  <a:gd name="T67" fmla="*/ 278 h 500"/>
                  <a:gd name="T68" fmla="*/ 524 w 862"/>
                  <a:gd name="T69" fmla="*/ 250 h 500"/>
                  <a:gd name="T70" fmla="*/ 553 w 862"/>
                  <a:gd name="T71" fmla="*/ 240 h 500"/>
                  <a:gd name="T72" fmla="*/ 399 w 862"/>
                  <a:gd name="T73" fmla="*/ 37 h 500"/>
                  <a:gd name="T74" fmla="*/ 557 w 862"/>
                  <a:gd name="T75" fmla="*/ 0 h 500"/>
                  <a:gd name="T76" fmla="*/ 544 w 862"/>
                  <a:gd name="T77" fmla="*/ 78 h 500"/>
                  <a:gd name="T78" fmla="*/ 575 w 862"/>
                  <a:gd name="T79" fmla="*/ 129 h 500"/>
                  <a:gd name="T80" fmla="*/ 606 w 862"/>
                  <a:gd name="T81" fmla="*/ 172 h 500"/>
                  <a:gd name="T82" fmla="*/ 762 w 862"/>
                  <a:gd name="T83" fmla="*/ 148 h 500"/>
                  <a:gd name="T84" fmla="*/ 823 w 862"/>
                  <a:gd name="T85" fmla="*/ 186 h 500"/>
                  <a:gd name="T86" fmla="*/ 876 w 862"/>
                  <a:gd name="T87" fmla="*/ 189 h 500"/>
                  <a:gd name="T88" fmla="*/ 903 w 862"/>
                  <a:gd name="T89" fmla="*/ 211 h 500"/>
                  <a:gd name="T90" fmla="*/ 1038 w 862"/>
                  <a:gd name="T91" fmla="*/ 217 h 500"/>
                  <a:gd name="T92" fmla="*/ 1077 w 862"/>
                  <a:gd name="T93" fmla="*/ 256 h 500"/>
                  <a:gd name="T94" fmla="*/ 1127 w 862"/>
                  <a:gd name="T95" fmla="*/ 256 h 500"/>
                  <a:gd name="T96" fmla="*/ 1147 w 862"/>
                  <a:gd name="T97" fmla="*/ 273 h 500"/>
                  <a:gd name="T98" fmla="*/ 1163 w 862"/>
                  <a:gd name="T99" fmla="*/ 307 h 500"/>
                  <a:gd name="T100" fmla="*/ 1202 w 862"/>
                  <a:gd name="T101" fmla="*/ 348 h 500"/>
                  <a:gd name="T102" fmla="*/ 1174 w 862"/>
                  <a:gd name="T103" fmla="*/ 376 h 500"/>
                  <a:gd name="T104" fmla="*/ 1004 w 862"/>
                  <a:gd name="T105" fmla="*/ 473 h 500"/>
                  <a:gd name="T106" fmla="*/ 987 w 862"/>
                  <a:gd name="T107" fmla="*/ 551 h 500"/>
                  <a:gd name="T108" fmla="*/ 957 w 862"/>
                  <a:gd name="T109" fmla="*/ 577 h 5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862" h="500">
                    <a:moveTo>
                      <a:pt x="686" y="414"/>
                    </a:moveTo>
                    <a:lnTo>
                      <a:pt x="586" y="458"/>
                    </a:lnTo>
                    <a:lnTo>
                      <a:pt x="570" y="454"/>
                    </a:lnTo>
                    <a:lnTo>
                      <a:pt x="494" y="496"/>
                    </a:lnTo>
                    <a:lnTo>
                      <a:pt x="484" y="490"/>
                    </a:lnTo>
                    <a:lnTo>
                      <a:pt x="464" y="500"/>
                    </a:lnTo>
                    <a:lnTo>
                      <a:pt x="454" y="496"/>
                    </a:lnTo>
                    <a:lnTo>
                      <a:pt x="436" y="474"/>
                    </a:lnTo>
                    <a:lnTo>
                      <a:pt x="424" y="482"/>
                    </a:lnTo>
                    <a:lnTo>
                      <a:pt x="382" y="482"/>
                    </a:lnTo>
                    <a:lnTo>
                      <a:pt x="356" y="458"/>
                    </a:lnTo>
                    <a:lnTo>
                      <a:pt x="358" y="400"/>
                    </a:lnTo>
                    <a:lnTo>
                      <a:pt x="346" y="388"/>
                    </a:lnTo>
                    <a:lnTo>
                      <a:pt x="340" y="402"/>
                    </a:lnTo>
                    <a:lnTo>
                      <a:pt x="322" y="404"/>
                    </a:lnTo>
                    <a:lnTo>
                      <a:pt x="312" y="430"/>
                    </a:lnTo>
                    <a:lnTo>
                      <a:pt x="278" y="430"/>
                    </a:lnTo>
                    <a:lnTo>
                      <a:pt x="242" y="414"/>
                    </a:lnTo>
                    <a:lnTo>
                      <a:pt x="194" y="422"/>
                    </a:lnTo>
                    <a:lnTo>
                      <a:pt x="170" y="390"/>
                    </a:lnTo>
                    <a:lnTo>
                      <a:pt x="140" y="362"/>
                    </a:lnTo>
                    <a:lnTo>
                      <a:pt x="114" y="358"/>
                    </a:lnTo>
                    <a:lnTo>
                      <a:pt x="62" y="362"/>
                    </a:lnTo>
                    <a:lnTo>
                      <a:pt x="48" y="372"/>
                    </a:lnTo>
                    <a:lnTo>
                      <a:pt x="30" y="366"/>
                    </a:lnTo>
                    <a:lnTo>
                      <a:pt x="0" y="366"/>
                    </a:lnTo>
                    <a:lnTo>
                      <a:pt x="4" y="344"/>
                    </a:lnTo>
                    <a:lnTo>
                      <a:pt x="12" y="322"/>
                    </a:lnTo>
                    <a:lnTo>
                      <a:pt x="20" y="302"/>
                    </a:lnTo>
                    <a:lnTo>
                      <a:pt x="156" y="332"/>
                    </a:lnTo>
                    <a:lnTo>
                      <a:pt x="208" y="296"/>
                    </a:lnTo>
                    <a:lnTo>
                      <a:pt x="240" y="246"/>
                    </a:lnTo>
                    <a:lnTo>
                      <a:pt x="330" y="240"/>
                    </a:lnTo>
                    <a:lnTo>
                      <a:pt x="354" y="200"/>
                    </a:lnTo>
                    <a:lnTo>
                      <a:pt x="376" y="180"/>
                    </a:lnTo>
                    <a:lnTo>
                      <a:pt x="396" y="172"/>
                    </a:lnTo>
                    <a:lnTo>
                      <a:pt x="286" y="26"/>
                    </a:lnTo>
                    <a:lnTo>
                      <a:pt x="400" y="0"/>
                    </a:lnTo>
                    <a:lnTo>
                      <a:pt x="390" y="56"/>
                    </a:lnTo>
                    <a:lnTo>
                      <a:pt x="412" y="92"/>
                    </a:lnTo>
                    <a:lnTo>
                      <a:pt x="434" y="124"/>
                    </a:lnTo>
                    <a:lnTo>
                      <a:pt x="546" y="106"/>
                    </a:lnTo>
                    <a:lnTo>
                      <a:pt x="590" y="134"/>
                    </a:lnTo>
                    <a:lnTo>
                      <a:pt x="628" y="136"/>
                    </a:lnTo>
                    <a:lnTo>
                      <a:pt x="648" y="152"/>
                    </a:lnTo>
                    <a:lnTo>
                      <a:pt x="744" y="156"/>
                    </a:lnTo>
                    <a:lnTo>
                      <a:pt x="772" y="184"/>
                    </a:lnTo>
                    <a:lnTo>
                      <a:pt x="808" y="184"/>
                    </a:lnTo>
                    <a:lnTo>
                      <a:pt x="822" y="196"/>
                    </a:lnTo>
                    <a:lnTo>
                      <a:pt x="834" y="220"/>
                    </a:lnTo>
                    <a:lnTo>
                      <a:pt x="862" y="250"/>
                    </a:lnTo>
                    <a:lnTo>
                      <a:pt x="842" y="270"/>
                    </a:lnTo>
                    <a:lnTo>
                      <a:pt x="720" y="340"/>
                    </a:lnTo>
                    <a:lnTo>
                      <a:pt x="708" y="396"/>
                    </a:lnTo>
                    <a:lnTo>
                      <a:pt x="686" y="414"/>
                    </a:lnTo>
                    <a:close/>
                  </a:path>
                </a:pathLst>
              </a:custGeom>
              <a:solidFill>
                <a:srgbClr val="183383"/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Freeform 191">
                <a:extLst>
                  <a:ext uri="{FF2B5EF4-FFF2-40B4-BE49-F238E27FC236}">
                    <a16:creationId xmlns:a16="http://schemas.microsoft.com/office/drawing/2014/main" id="{8EBAF85F-E335-AA42-9307-8CBC3FEB6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267" y="2742057"/>
                <a:ext cx="1469821" cy="1168191"/>
              </a:xfrm>
              <a:custGeom>
                <a:avLst/>
                <a:gdLst>
                  <a:gd name="T0" fmla="*/ 772 w 674"/>
                  <a:gd name="T1" fmla="*/ 209 h 614"/>
                  <a:gd name="T2" fmla="*/ 846 w 674"/>
                  <a:gd name="T3" fmla="*/ 246 h 614"/>
                  <a:gd name="T4" fmla="*/ 899 w 674"/>
                  <a:gd name="T5" fmla="*/ 360 h 614"/>
                  <a:gd name="T6" fmla="*/ 938 w 674"/>
                  <a:gd name="T7" fmla="*/ 404 h 614"/>
                  <a:gd name="T8" fmla="*/ 889 w 674"/>
                  <a:gd name="T9" fmla="*/ 471 h 614"/>
                  <a:gd name="T10" fmla="*/ 758 w 674"/>
                  <a:gd name="T11" fmla="*/ 485 h 614"/>
                  <a:gd name="T12" fmla="*/ 694 w 674"/>
                  <a:gd name="T13" fmla="*/ 424 h 614"/>
                  <a:gd name="T14" fmla="*/ 667 w 674"/>
                  <a:gd name="T15" fmla="*/ 432 h 614"/>
                  <a:gd name="T16" fmla="*/ 619 w 674"/>
                  <a:gd name="T17" fmla="*/ 452 h 614"/>
                  <a:gd name="T18" fmla="*/ 602 w 674"/>
                  <a:gd name="T19" fmla="*/ 422 h 614"/>
                  <a:gd name="T20" fmla="*/ 557 w 674"/>
                  <a:gd name="T21" fmla="*/ 396 h 614"/>
                  <a:gd name="T22" fmla="*/ 544 w 674"/>
                  <a:gd name="T23" fmla="*/ 334 h 614"/>
                  <a:gd name="T24" fmla="*/ 483 w 674"/>
                  <a:gd name="T25" fmla="*/ 346 h 614"/>
                  <a:gd name="T26" fmla="*/ 393 w 674"/>
                  <a:gd name="T27" fmla="*/ 340 h 614"/>
                  <a:gd name="T28" fmla="*/ 354 w 674"/>
                  <a:gd name="T29" fmla="*/ 360 h 614"/>
                  <a:gd name="T30" fmla="*/ 391 w 674"/>
                  <a:gd name="T31" fmla="*/ 446 h 614"/>
                  <a:gd name="T32" fmla="*/ 438 w 674"/>
                  <a:gd name="T33" fmla="*/ 473 h 614"/>
                  <a:gd name="T34" fmla="*/ 416 w 674"/>
                  <a:gd name="T35" fmla="*/ 518 h 614"/>
                  <a:gd name="T36" fmla="*/ 424 w 674"/>
                  <a:gd name="T37" fmla="*/ 571 h 614"/>
                  <a:gd name="T38" fmla="*/ 483 w 674"/>
                  <a:gd name="T39" fmla="*/ 586 h 614"/>
                  <a:gd name="T40" fmla="*/ 518 w 674"/>
                  <a:gd name="T41" fmla="*/ 641 h 614"/>
                  <a:gd name="T42" fmla="*/ 530 w 674"/>
                  <a:gd name="T43" fmla="*/ 692 h 614"/>
                  <a:gd name="T44" fmla="*/ 539 w 674"/>
                  <a:gd name="T45" fmla="*/ 750 h 614"/>
                  <a:gd name="T46" fmla="*/ 496 w 674"/>
                  <a:gd name="T47" fmla="*/ 817 h 614"/>
                  <a:gd name="T48" fmla="*/ 444 w 674"/>
                  <a:gd name="T49" fmla="*/ 840 h 614"/>
                  <a:gd name="T50" fmla="*/ 404 w 674"/>
                  <a:gd name="T51" fmla="*/ 831 h 614"/>
                  <a:gd name="T52" fmla="*/ 396 w 674"/>
                  <a:gd name="T53" fmla="*/ 815 h 614"/>
                  <a:gd name="T54" fmla="*/ 407 w 674"/>
                  <a:gd name="T55" fmla="*/ 801 h 614"/>
                  <a:gd name="T56" fmla="*/ 418 w 674"/>
                  <a:gd name="T57" fmla="*/ 742 h 614"/>
                  <a:gd name="T58" fmla="*/ 391 w 674"/>
                  <a:gd name="T59" fmla="*/ 688 h 614"/>
                  <a:gd name="T60" fmla="*/ 374 w 674"/>
                  <a:gd name="T61" fmla="*/ 653 h 614"/>
                  <a:gd name="T62" fmla="*/ 344 w 674"/>
                  <a:gd name="T63" fmla="*/ 625 h 614"/>
                  <a:gd name="T64" fmla="*/ 318 w 674"/>
                  <a:gd name="T65" fmla="*/ 608 h 614"/>
                  <a:gd name="T66" fmla="*/ 324 w 674"/>
                  <a:gd name="T67" fmla="*/ 563 h 614"/>
                  <a:gd name="T68" fmla="*/ 279 w 674"/>
                  <a:gd name="T69" fmla="*/ 516 h 614"/>
                  <a:gd name="T70" fmla="*/ 229 w 674"/>
                  <a:gd name="T71" fmla="*/ 404 h 614"/>
                  <a:gd name="T72" fmla="*/ 195 w 674"/>
                  <a:gd name="T73" fmla="*/ 334 h 614"/>
                  <a:gd name="T74" fmla="*/ 159 w 674"/>
                  <a:gd name="T75" fmla="*/ 309 h 614"/>
                  <a:gd name="T76" fmla="*/ 131 w 674"/>
                  <a:gd name="T77" fmla="*/ 221 h 614"/>
                  <a:gd name="T78" fmla="*/ 76 w 674"/>
                  <a:gd name="T79" fmla="*/ 154 h 614"/>
                  <a:gd name="T80" fmla="*/ 20 w 674"/>
                  <a:gd name="T81" fmla="*/ 151 h 614"/>
                  <a:gd name="T82" fmla="*/ 0 w 674"/>
                  <a:gd name="T83" fmla="*/ 148 h 614"/>
                  <a:gd name="T84" fmla="*/ 47 w 674"/>
                  <a:gd name="T85" fmla="*/ 70 h 614"/>
                  <a:gd name="T86" fmla="*/ 56 w 674"/>
                  <a:gd name="T87" fmla="*/ 11 h 614"/>
                  <a:gd name="T88" fmla="*/ 123 w 674"/>
                  <a:gd name="T89" fmla="*/ 20 h 614"/>
                  <a:gd name="T90" fmla="*/ 207 w 674"/>
                  <a:gd name="T91" fmla="*/ 0 h 614"/>
                  <a:gd name="T92" fmla="*/ 287 w 674"/>
                  <a:gd name="T93" fmla="*/ 39 h 614"/>
                  <a:gd name="T94" fmla="*/ 393 w 674"/>
                  <a:gd name="T95" fmla="*/ 78 h 614"/>
                  <a:gd name="T96" fmla="*/ 491 w 674"/>
                  <a:gd name="T97" fmla="*/ 100 h 614"/>
                  <a:gd name="T98" fmla="*/ 530 w 674"/>
                  <a:gd name="T99" fmla="*/ 61 h 614"/>
                  <a:gd name="T100" fmla="*/ 555 w 674"/>
                  <a:gd name="T101" fmla="*/ 59 h 614"/>
                  <a:gd name="T102" fmla="*/ 588 w 674"/>
                  <a:gd name="T103" fmla="*/ 172 h 614"/>
                  <a:gd name="T104" fmla="*/ 664 w 674"/>
                  <a:gd name="T105" fmla="*/ 162 h 614"/>
                  <a:gd name="T106" fmla="*/ 703 w 674"/>
                  <a:gd name="T107" fmla="*/ 198 h 614"/>
                  <a:gd name="T108" fmla="*/ 745 w 674"/>
                  <a:gd name="T109" fmla="*/ 192 h 61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74" h="614">
                    <a:moveTo>
                      <a:pt x="534" y="138"/>
                    </a:moveTo>
                    <a:lnTo>
                      <a:pt x="554" y="150"/>
                    </a:lnTo>
                    <a:lnTo>
                      <a:pt x="580" y="158"/>
                    </a:lnTo>
                    <a:lnTo>
                      <a:pt x="606" y="176"/>
                    </a:lnTo>
                    <a:lnTo>
                      <a:pt x="634" y="196"/>
                    </a:lnTo>
                    <a:lnTo>
                      <a:pt x="644" y="258"/>
                    </a:lnTo>
                    <a:lnTo>
                      <a:pt x="674" y="276"/>
                    </a:lnTo>
                    <a:lnTo>
                      <a:pt x="672" y="290"/>
                    </a:lnTo>
                    <a:lnTo>
                      <a:pt x="642" y="314"/>
                    </a:lnTo>
                    <a:lnTo>
                      <a:pt x="638" y="338"/>
                    </a:lnTo>
                    <a:lnTo>
                      <a:pt x="616" y="338"/>
                    </a:lnTo>
                    <a:lnTo>
                      <a:pt x="544" y="348"/>
                    </a:lnTo>
                    <a:lnTo>
                      <a:pt x="518" y="326"/>
                    </a:lnTo>
                    <a:lnTo>
                      <a:pt x="498" y="304"/>
                    </a:lnTo>
                    <a:lnTo>
                      <a:pt x="492" y="320"/>
                    </a:lnTo>
                    <a:lnTo>
                      <a:pt x="478" y="310"/>
                    </a:lnTo>
                    <a:lnTo>
                      <a:pt x="466" y="308"/>
                    </a:lnTo>
                    <a:lnTo>
                      <a:pt x="444" y="324"/>
                    </a:lnTo>
                    <a:lnTo>
                      <a:pt x="442" y="308"/>
                    </a:lnTo>
                    <a:lnTo>
                      <a:pt x="432" y="302"/>
                    </a:lnTo>
                    <a:lnTo>
                      <a:pt x="430" y="284"/>
                    </a:lnTo>
                    <a:lnTo>
                      <a:pt x="400" y="284"/>
                    </a:lnTo>
                    <a:lnTo>
                      <a:pt x="386" y="260"/>
                    </a:lnTo>
                    <a:lnTo>
                      <a:pt x="390" y="240"/>
                    </a:lnTo>
                    <a:lnTo>
                      <a:pt x="376" y="232"/>
                    </a:lnTo>
                    <a:lnTo>
                      <a:pt x="346" y="248"/>
                    </a:lnTo>
                    <a:lnTo>
                      <a:pt x="316" y="230"/>
                    </a:lnTo>
                    <a:lnTo>
                      <a:pt x="282" y="244"/>
                    </a:lnTo>
                    <a:lnTo>
                      <a:pt x="260" y="246"/>
                    </a:lnTo>
                    <a:lnTo>
                      <a:pt x="254" y="258"/>
                    </a:lnTo>
                    <a:lnTo>
                      <a:pt x="286" y="264"/>
                    </a:lnTo>
                    <a:lnTo>
                      <a:pt x="280" y="320"/>
                    </a:lnTo>
                    <a:lnTo>
                      <a:pt x="290" y="330"/>
                    </a:lnTo>
                    <a:lnTo>
                      <a:pt x="314" y="340"/>
                    </a:lnTo>
                    <a:lnTo>
                      <a:pt x="310" y="356"/>
                    </a:lnTo>
                    <a:lnTo>
                      <a:pt x="298" y="372"/>
                    </a:lnTo>
                    <a:lnTo>
                      <a:pt x="304" y="394"/>
                    </a:lnTo>
                    <a:lnTo>
                      <a:pt x="304" y="410"/>
                    </a:lnTo>
                    <a:lnTo>
                      <a:pt x="320" y="398"/>
                    </a:lnTo>
                    <a:lnTo>
                      <a:pt x="346" y="420"/>
                    </a:lnTo>
                    <a:lnTo>
                      <a:pt x="346" y="438"/>
                    </a:lnTo>
                    <a:lnTo>
                      <a:pt x="372" y="460"/>
                    </a:lnTo>
                    <a:lnTo>
                      <a:pt x="374" y="476"/>
                    </a:lnTo>
                    <a:lnTo>
                      <a:pt x="380" y="496"/>
                    </a:lnTo>
                    <a:lnTo>
                      <a:pt x="398" y="502"/>
                    </a:lnTo>
                    <a:lnTo>
                      <a:pt x="386" y="538"/>
                    </a:lnTo>
                    <a:lnTo>
                      <a:pt x="384" y="594"/>
                    </a:lnTo>
                    <a:lnTo>
                      <a:pt x="356" y="586"/>
                    </a:lnTo>
                    <a:lnTo>
                      <a:pt x="346" y="602"/>
                    </a:lnTo>
                    <a:lnTo>
                      <a:pt x="318" y="602"/>
                    </a:lnTo>
                    <a:lnTo>
                      <a:pt x="306" y="614"/>
                    </a:lnTo>
                    <a:lnTo>
                      <a:pt x="290" y="596"/>
                    </a:lnTo>
                    <a:lnTo>
                      <a:pt x="290" y="586"/>
                    </a:lnTo>
                    <a:lnTo>
                      <a:pt x="284" y="584"/>
                    </a:lnTo>
                    <a:lnTo>
                      <a:pt x="284" y="576"/>
                    </a:lnTo>
                    <a:lnTo>
                      <a:pt x="292" y="574"/>
                    </a:lnTo>
                    <a:lnTo>
                      <a:pt x="298" y="558"/>
                    </a:lnTo>
                    <a:lnTo>
                      <a:pt x="300" y="532"/>
                    </a:lnTo>
                    <a:lnTo>
                      <a:pt x="282" y="512"/>
                    </a:lnTo>
                    <a:lnTo>
                      <a:pt x="280" y="494"/>
                    </a:lnTo>
                    <a:lnTo>
                      <a:pt x="268" y="484"/>
                    </a:lnTo>
                    <a:lnTo>
                      <a:pt x="268" y="468"/>
                    </a:lnTo>
                    <a:lnTo>
                      <a:pt x="254" y="460"/>
                    </a:lnTo>
                    <a:lnTo>
                      <a:pt x="246" y="448"/>
                    </a:lnTo>
                    <a:lnTo>
                      <a:pt x="242" y="456"/>
                    </a:lnTo>
                    <a:lnTo>
                      <a:pt x="228" y="436"/>
                    </a:lnTo>
                    <a:lnTo>
                      <a:pt x="240" y="418"/>
                    </a:lnTo>
                    <a:lnTo>
                      <a:pt x="232" y="404"/>
                    </a:lnTo>
                    <a:lnTo>
                      <a:pt x="220" y="402"/>
                    </a:lnTo>
                    <a:lnTo>
                      <a:pt x="200" y="370"/>
                    </a:lnTo>
                    <a:lnTo>
                      <a:pt x="186" y="330"/>
                    </a:lnTo>
                    <a:lnTo>
                      <a:pt x="164" y="290"/>
                    </a:lnTo>
                    <a:lnTo>
                      <a:pt x="140" y="260"/>
                    </a:lnTo>
                    <a:lnTo>
                      <a:pt x="140" y="240"/>
                    </a:lnTo>
                    <a:lnTo>
                      <a:pt x="128" y="224"/>
                    </a:lnTo>
                    <a:lnTo>
                      <a:pt x="114" y="222"/>
                    </a:lnTo>
                    <a:lnTo>
                      <a:pt x="104" y="194"/>
                    </a:lnTo>
                    <a:lnTo>
                      <a:pt x="94" y="158"/>
                    </a:lnTo>
                    <a:lnTo>
                      <a:pt x="74" y="130"/>
                    </a:lnTo>
                    <a:lnTo>
                      <a:pt x="54" y="110"/>
                    </a:lnTo>
                    <a:lnTo>
                      <a:pt x="32" y="114"/>
                    </a:lnTo>
                    <a:lnTo>
                      <a:pt x="14" y="108"/>
                    </a:lnTo>
                    <a:lnTo>
                      <a:pt x="8" y="120"/>
                    </a:lnTo>
                    <a:lnTo>
                      <a:pt x="0" y="106"/>
                    </a:lnTo>
                    <a:lnTo>
                      <a:pt x="8" y="96"/>
                    </a:lnTo>
                    <a:lnTo>
                      <a:pt x="34" y="50"/>
                    </a:lnTo>
                    <a:lnTo>
                      <a:pt x="34" y="22"/>
                    </a:lnTo>
                    <a:lnTo>
                      <a:pt x="40" y="8"/>
                    </a:lnTo>
                    <a:lnTo>
                      <a:pt x="70" y="8"/>
                    </a:lnTo>
                    <a:lnTo>
                      <a:pt x="88" y="14"/>
                    </a:lnTo>
                    <a:lnTo>
                      <a:pt x="102" y="4"/>
                    </a:lnTo>
                    <a:lnTo>
                      <a:pt x="148" y="0"/>
                    </a:lnTo>
                    <a:lnTo>
                      <a:pt x="180" y="4"/>
                    </a:lnTo>
                    <a:lnTo>
                      <a:pt x="206" y="28"/>
                    </a:lnTo>
                    <a:lnTo>
                      <a:pt x="234" y="64"/>
                    </a:lnTo>
                    <a:lnTo>
                      <a:pt x="282" y="56"/>
                    </a:lnTo>
                    <a:lnTo>
                      <a:pt x="318" y="72"/>
                    </a:lnTo>
                    <a:lnTo>
                      <a:pt x="352" y="72"/>
                    </a:lnTo>
                    <a:lnTo>
                      <a:pt x="362" y="46"/>
                    </a:lnTo>
                    <a:lnTo>
                      <a:pt x="380" y="44"/>
                    </a:lnTo>
                    <a:lnTo>
                      <a:pt x="386" y="30"/>
                    </a:lnTo>
                    <a:lnTo>
                      <a:pt x="398" y="42"/>
                    </a:lnTo>
                    <a:lnTo>
                      <a:pt x="396" y="100"/>
                    </a:lnTo>
                    <a:lnTo>
                      <a:pt x="422" y="124"/>
                    </a:lnTo>
                    <a:lnTo>
                      <a:pt x="464" y="124"/>
                    </a:lnTo>
                    <a:lnTo>
                      <a:pt x="476" y="116"/>
                    </a:lnTo>
                    <a:lnTo>
                      <a:pt x="494" y="138"/>
                    </a:lnTo>
                    <a:lnTo>
                      <a:pt x="504" y="142"/>
                    </a:lnTo>
                    <a:lnTo>
                      <a:pt x="524" y="132"/>
                    </a:lnTo>
                    <a:lnTo>
                      <a:pt x="534" y="138"/>
                    </a:lnTo>
                    <a:close/>
                  </a:path>
                </a:pathLst>
              </a:custGeom>
              <a:solidFill>
                <a:srgbClr val="183383"/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Freeform 192">
                <a:extLst>
                  <a:ext uri="{FF2B5EF4-FFF2-40B4-BE49-F238E27FC236}">
                    <a16:creationId xmlns:a16="http://schemas.microsoft.com/office/drawing/2014/main" id="{05869B04-F414-5B40-A038-BF4169684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219" y="3178719"/>
                <a:ext cx="1405193" cy="1306762"/>
              </a:xfrm>
              <a:custGeom>
                <a:avLst/>
                <a:gdLst>
                  <a:gd name="T0" fmla="*/ 824 w 644"/>
                  <a:gd name="T1" fmla="*/ 412 h 687"/>
                  <a:gd name="T2" fmla="*/ 866 w 644"/>
                  <a:gd name="T3" fmla="*/ 502 h 687"/>
                  <a:gd name="T4" fmla="*/ 897 w 644"/>
                  <a:gd name="T5" fmla="*/ 569 h 687"/>
                  <a:gd name="T6" fmla="*/ 877 w 644"/>
                  <a:gd name="T7" fmla="*/ 608 h 687"/>
                  <a:gd name="T8" fmla="*/ 871 w 644"/>
                  <a:gd name="T9" fmla="*/ 639 h 687"/>
                  <a:gd name="T10" fmla="*/ 840 w 644"/>
                  <a:gd name="T11" fmla="*/ 686 h 687"/>
                  <a:gd name="T12" fmla="*/ 832 w 644"/>
                  <a:gd name="T13" fmla="*/ 721 h 687"/>
                  <a:gd name="T14" fmla="*/ 770 w 644"/>
                  <a:gd name="T15" fmla="*/ 772 h 687"/>
                  <a:gd name="T16" fmla="*/ 774 w 644"/>
                  <a:gd name="T17" fmla="*/ 822 h 687"/>
                  <a:gd name="T18" fmla="*/ 737 w 644"/>
                  <a:gd name="T19" fmla="*/ 842 h 687"/>
                  <a:gd name="T20" fmla="*/ 651 w 644"/>
                  <a:gd name="T21" fmla="*/ 917 h 687"/>
                  <a:gd name="T22" fmla="*/ 584 w 644"/>
                  <a:gd name="T23" fmla="*/ 928 h 687"/>
                  <a:gd name="T24" fmla="*/ 525 w 644"/>
                  <a:gd name="T25" fmla="*/ 957 h 687"/>
                  <a:gd name="T26" fmla="*/ 492 w 644"/>
                  <a:gd name="T27" fmla="*/ 897 h 687"/>
                  <a:gd name="T28" fmla="*/ 500 w 644"/>
                  <a:gd name="T29" fmla="*/ 825 h 687"/>
                  <a:gd name="T30" fmla="*/ 416 w 644"/>
                  <a:gd name="T31" fmla="*/ 848 h 687"/>
                  <a:gd name="T32" fmla="*/ 375 w 644"/>
                  <a:gd name="T33" fmla="*/ 828 h 687"/>
                  <a:gd name="T34" fmla="*/ 285 w 644"/>
                  <a:gd name="T35" fmla="*/ 766 h 687"/>
                  <a:gd name="T36" fmla="*/ 262 w 644"/>
                  <a:gd name="T37" fmla="*/ 727 h 687"/>
                  <a:gd name="T38" fmla="*/ 240 w 644"/>
                  <a:gd name="T39" fmla="*/ 682 h 687"/>
                  <a:gd name="T40" fmla="*/ 195 w 644"/>
                  <a:gd name="T41" fmla="*/ 635 h 687"/>
                  <a:gd name="T42" fmla="*/ 164 w 644"/>
                  <a:gd name="T43" fmla="*/ 613 h 687"/>
                  <a:gd name="T44" fmla="*/ 131 w 644"/>
                  <a:gd name="T45" fmla="*/ 602 h 687"/>
                  <a:gd name="T46" fmla="*/ 95 w 644"/>
                  <a:gd name="T47" fmla="*/ 571 h 687"/>
                  <a:gd name="T48" fmla="*/ 72 w 644"/>
                  <a:gd name="T49" fmla="*/ 535 h 687"/>
                  <a:gd name="T50" fmla="*/ 129 w 644"/>
                  <a:gd name="T51" fmla="*/ 518 h 687"/>
                  <a:gd name="T52" fmla="*/ 182 w 644"/>
                  <a:gd name="T53" fmla="*/ 508 h 687"/>
                  <a:gd name="T54" fmla="*/ 201 w 644"/>
                  <a:gd name="T55" fmla="*/ 379 h 687"/>
                  <a:gd name="T56" fmla="*/ 168 w 644"/>
                  <a:gd name="T57" fmla="*/ 342 h 687"/>
                  <a:gd name="T58" fmla="*/ 129 w 644"/>
                  <a:gd name="T59" fmla="*/ 290 h 687"/>
                  <a:gd name="T60" fmla="*/ 92 w 644"/>
                  <a:gd name="T61" fmla="*/ 234 h 687"/>
                  <a:gd name="T62" fmla="*/ 70 w 644"/>
                  <a:gd name="T63" fmla="*/ 229 h 687"/>
                  <a:gd name="T64" fmla="*/ 78 w 644"/>
                  <a:gd name="T65" fmla="*/ 176 h 687"/>
                  <a:gd name="T66" fmla="*/ 51 w 644"/>
                  <a:gd name="T67" fmla="*/ 139 h 687"/>
                  <a:gd name="T68" fmla="*/ 45 w 644"/>
                  <a:gd name="T69" fmla="*/ 47 h 687"/>
                  <a:gd name="T70" fmla="*/ 8 w 644"/>
                  <a:gd name="T71" fmla="*/ 22 h 687"/>
                  <a:gd name="T72" fmla="*/ 86 w 644"/>
                  <a:gd name="T73" fmla="*/ 0 h 687"/>
                  <a:gd name="T74" fmla="*/ 170 w 644"/>
                  <a:gd name="T75" fmla="*/ 2 h 687"/>
                  <a:gd name="T76" fmla="*/ 184 w 644"/>
                  <a:gd name="T77" fmla="*/ 41 h 687"/>
                  <a:gd name="T78" fmla="*/ 246 w 644"/>
                  <a:gd name="T79" fmla="*/ 76 h 687"/>
                  <a:gd name="T80" fmla="*/ 262 w 644"/>
                  <a:gd name="T81" fmla="*/ 109 h 687"/>
                  <a:gd name="T82" fmla="*/ 297 w 644"/>
                  <a:gd name="T83" fmla="*/ 109 h 687"/>
                  <a:gd name="T84" fmla="*/ 332 w 644"/>
                  <a:gd name="T85" fmla="*/ 125 h 687"/>
                  <a:gd name="T86" fmla="*/ 369 w 644"/>
                  <a:gd name="T87" fmla="*/ 133 h 687"/>
                  <a:gd name="T88" fmla="*/ 492 w 644"/>
                  <a:gd name="T89" fmla="*/ 153 h 687"/>
                  <a:gd name="T90" fmla="*/ 528 w 644"/>
                  <a:gd name="T91" fmla="*/ 178 h 687"/>
                  <a:gd name="T92" fmla="*/ 514 w 644"/>
                  <a:gd name="T93" fmla="*/ 237 h 687"/>
                  <a:gd name="T94" fmla="*/ 528 w 644"/>
                  <a:gd name="T95" fmla="*/ 307 h 687"/>
                  <a:gd name="T96" fmla="*/ 528 w 644"/>
                  <a:gd name="T97" fmla="*/ 401 h 687"/>
                  <a:gd name="T98" fmla="*/ 600 w 644"/>
                  <a:gd name="T99" fmla="*/ 407 h 687"/>
                  <a:gd name="T100" fmla="*/ 670 w 644"/>
                  <a:gd name="T101" fmla="*/ 381 h 687"/>
                  <a:gd name="T102" fmla="*/ 785 w 644"/>
                  <a:gd name="T103" fmla="*/ 393 h 6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644" h="687">
                    <a:moveTo>
                      <a:pt x="562" y="282"/>
                    </a:moveTo>
                    <a:lnTo>
                      <a:pt x="590" y="296"/>
                    </a:lnTo>
                    <a:lnTo>
                      <a:pt x="586" y="346"/>
                    </a:lnTo>
                    <a:lnTo>
                      <a:pt x="620" y="360"/>
                    </a:lnTo>
                    <a:lnTo>
                      <a:pt x="626" y="392"/>
                    </a:lnTo>
                    <a:lnTo>
                      <a:pt x="642" y="408"/>
                    </a:lnTo>
                    <a:lnTo>
                      <a:pt x="644" y="422"/>
                    </a:lnTo>
                    <a:lnTo>
                      <a:pt x="628" y="436"/>
                    </a:lnTo>
                    <a:lnTo>
                      <a:pt x="634" y="448"/>
                    </a:lnTo>
                    <a:lnTo>
                      <a:pt x="624" y="458"/>
                    </a:lnTo>
                    <a:lnTo>
                      <a:pt x="626" y="498"/>
                    </a:lnTo>
                    <a:lnTo>
                      <a:pt x="602" y="492"/>
                    </a:lnTo>
                    <a:lnTo>
                      <a:pt x="594" y="504"/>
                    </a:lnTo>
                    <a:lnTo>
                      <a:pt x="596" y="518"/>
                    </a:lnTo>
                    <a:lnTo>
                      <a:pt x="580" y="546"/>
                    </a:lnTo>
                    <a:lnTo>
                      <a:pt x="552" y="554"/>
                    </a:lnTo>
                    <a:lnTo>
                      <a:pt x="528" y="570"/>
                    </a:lnTo>
                    <a:lnTo>
                      <a:pt x="554" y="590"/>
                    </a:lnTo>
                    <a:lnTo>
                      <a:pt x="542" y="604"/>
                    </a:lnTo>
                    <a:lnTo>
                      <a:pt x="528" y="604"/>
                    </a:lnTo>
                    <a:lnTo>
                      <a:pt x="502" y="636"/>
                    </a:lnTo>
                    <a:lnTo>
                      <a:pt x="466" y="658"/>
                    </a:lnTo>
                    <a:lnTo>
                      <a:pt x="450" y="681"/>
                    </a:lnTo>
                    <a:lnTo>
                      <a:pt x="418" y="666"/>
                    </a:lnTo>
                    <a:lnTo>
                      <a:pt x="404" y="687"/>
                    </a:lnTo>
                    <a:lnTo>
                      <a:pt x="376" y="687"/>
                    </a:lnTo>
                    <a:lnTo>
                      <a:pt x="376" y="656"/>
                    </a:lnTo>
                    <a:lnTo>
                      <a:pt x="352" y="644"/>
                    </a:lnTo>
                    <a:lnTo>
                      <a:pt x="364" y="608"/>
                    </a:lnTo>
                    <a:lnTo>
                      <a:pt x="358" y="592"/>
                    </a:lnTo>
                    <a:lnTo>
                      <a:pt x="334" y="592"/>
                    </a:lnTo>
                    <a:lnTo>
                      <a:pt x="298" y="608"/>
                    </a:lnTo>
                    <a:lnTo>
                      <a:pt x="292" y="582"/>
                    </a:lnTo>
                    <a:lnTo>
                      <a:pt x="268" y="594"/>
                    </a:lnTo>
                    <a:lnTo>
                      <a:pt x="240" y="546"/>
                    </a:lnTo>
                    <a:lnTo>
                      <a:pt x="204" y="550"/>
                    </a:lnTo>
                    <a:lnTo>
                      <a:pt x="194" y="536"/>
                    </a:lnTo>
                    <a:lnTo>
                      <a:pt x="188" y="522"/>
                    </a:lnTo>
                    <a:lnTo>
                      <a:pt x="182" y="502"/>
                    </a:lnTo>
                    <a:lnTo>
                      <a:pt x="172" y="490"/>
                    </a:lnTo>
                    <a:lnTo>
                      <a:pt x="154" y="472"/>
                    </a:lnTo>
                    <a:lnTo>
                      <a:pt x="140" y="456"/>
                    </a:lnTo>
                    <a:lnTo>
                      <a:pt x="128" y="446"/>
                    </a:lnTo>
                    <a:lnTo>
                      <a:pt x="118" y="440"/>
                    </a:lnTo>
                    <a:lnTo>
                      <a:pt x="108" y="440"/>
                    </a:lnTo>
                    <a:lnTo>
                      <a:pt x="94" y="432"/>
                    </a:lnTo>
                    <a:lnTo>
                      <a:pt x="82" y="430"/>
                    </a:lnTo>
                    <a:lnTo>
                      <a:pt x="68" y="410"/>
                    </a:lnTo>
                    <a:lnTo>
                      <a:pt x="56" y="392"/>
                    </a:lnTo>
                    <a:lnTo>
                      <a:pt x="52" y="384"/>
                    </a:lnTo>
                    <a:lnTo>
                      <a:pt x="64" y="372"/>
                    </a:lnTo>
                    <a:lnTo>
                      <a:pt x="92" y="372"/>
                    </a:lnTo>
                    <a:lnTo>
                      <a:pt x="102" y="356"/>
                    </a:lnTo>
                    <a:lnTo>
                      <a:pt x="130" y="364"/>
                    </a:lnTo>
                    <a:lnTo>
                      <a:pt x="132" y="308"/>
                    </a:lnTo>
                    <a:lnTo>
                      <a:pt x="144" y="272"/>
                    </a:lnTo>
                    <a:lnTo>
                      <a:pt x="126" y="266"/>
                    </a:lnTo>
                    <a:lnTo>
                      <a:pt x="120" y="246"/>
                    </a:lnTo>
                    <a:lnTo>
                      <a:pt x="118" y="230"/>
                    </a:lnTo>
                    <a:lnTo>
                      <a:pt x="92" y="208"/>
                    </a:lnTo>
                    <a:lnTo>
                      <a:pt x="92" y="190"/>
                    </a:lnTo>
                    <a:lnTo>
                      <a:pt x="66" y="168"/>
                    </a:lnTo>
                    <a:lnTo>
                      <a:pt x="50" y="180"/>
                    </a:lnTo>
                    <a:lnTo>
                      <a:pt x="50" y="164"/>
                    </a:lnTo>
                    <a:lnTo>
                      <a:pt x="44" y="142"/>
                    </a:lnTo>
                    <a:lnTo>
                      <a:pt x="56" y="126"/>
                    </a:lnTo>
                    <a:lnTo>
                      <a:pt x="60" y="110"/>
                    </a:lnTo>
                    <a:lnTo>
                      <a:pt x="36" y="100"/>
                    </a:lnTo>
                    <a:lnTo>
                      <a:pt x="26" y="90"/>
                    </a:lnTo>
                    <a:lnTo>
                      <a:pt x="32" y="34"/>
                    </a:lnTo>
                    <a:lnTo>
                      <a:pt x="0" y="28"/>
                    </a:lnTo>
                    <a:lnTo>
                      <a:pt x="6" y="16"/>
                    </a:lnTo>
                    <a:lnTo>
                      <a:pt x="28" y="14"/>
                    </a:lnTo>
                    <a:lnTo>
                      <a:pt x="62" y="0"/>
                    </a:lnTo>
                    <a:lnTo>
                      <a:pt x="92" y="18"/>
                    </a:lnTo>
                    <a:lnTo>
                      <a:pt x="122" y="2"/>
                    </a:lnTo>
                    <a:lnTo>
                      <a:pt x="136" y="10"/>
                    </a:lnTo>
                    <a:lnTo>
                      <a:pt x="132" y="30"/>
                    </a:lnTo>
                    <a:lnTo>
                      <a:pt x="146" y="54"/>
                    </a:lnTo>
                    <a:lnTo>
                      <a:pt x="176" y="54"/>
                    </a:lnTo>
                    <a:lnTo>
                      <a:pt x="178" y="72"/>
                    </a:lnTo>
                    <a:lnTo>
                      <a:pt x="188" y="78"/>
                    </a:lnTo>
                    <a:lnTo>
                      <a:pt x="190" y="94"/>
                    </a:lnTo>
                    <a:lnTo>
                      <a:pt x="212" y="78"/>
                    </a:lnTo>
                    <a:lnTo>
                      <a:pt x="224" y="80"/>
                    </a:lnTo>
                    <a:lnTo>
                      <a:pt x="238" y="90"/>
                    </a:lnTo>
                    <a:lnTo>
                      <a:pt x="244" y="74"/>
                    </a:lnTo>
                    <a:lnTo>
                      <a:pt x="264" y="96"/>
                    </a:lnTo>
                    <a:lnTo>
                      <a:pt x="290" y="118"/>
                    </a:lnTo>
                    <a:lnTo>
                      <a:pt x="352" y="110"/>
                    </a:lnTo>
                    <a:lnTo>
                      <a:pt x="374" y="108"/>
                    </a:lnTo>
                    <a:lnTo>
                      <a:pt x="378" y="128"/>
                    </a:lnTo>
                    <a:lnTo>
                      <a:pt x="364" y="148"/>
                    </a:lnTo>
                    <a:lnTo>
                      <a:pt x="368" y="170"/>
                    </a:lnTo>
                    <a:lnTo>
                      <a:pt x="390" y="166"/>
                    </a:lnTo>
                    <a:lnTo>
                      <a:pt x="378" y="220"/>
                    </a:lnTo>
                    <a:lnTo>
                      <a:pt x="388" y="242"/>
                    </a:lnTo>
                    <a:lnTo>
                      <a:pt x="378" y="288"/>
                    </a:lnTo>
                    <a:lnTo>
                      <a:pt x="400" y="308"/>
                    </a:lnTo>
                    <a:lnTo>
                      <a:pt x="430" y="292"/>
                    </a:lnTo>
                    <a:lnTo>
                      <a:pt x="468" y="290"/>
                    </a:lnTo>
                    <a:lnTo>
                      <a:pt x="480" y="274"/>
                    </a:lnTo>
                    <a:lnTo>
                      <a:pt x="520" y="270"/>
                    </a:lnTo>
                    <a:lnTo>
                      <a:pt x="562" y="282"/>
                    </a:lnTo>
                    <a:close/>
                  </a:path>
                </a:pathLst>
              </a:custGeom>
              <a:solidFill>
                <a:srgbClr val="183383"/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reeform 193">
                <a:extLst>
                  <a:ext uri="{FF2B5EF4-FFF2-40B4-BE49-F238E27FC236}">
                    <a16:creationId xmlns:a16="http://schemas.microsoft.com/office/drawing/2014/main" id="{C8C12169-0523-2A45-9D0C-334F9EA6F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302" y="3262506"/>
                <a:ext cx="938027" cy="692858"/>
              </a:xfrm>
              <a:custGeom>
                <a:avLst/>
                <a:gdLst>
                  <a:gd name="T0" fmla="*/ 564 w 430"/>
                  <a:gd name="T1" fmla="*/ 17 h 364"/>
                  <a:gd name="T2" fmla="*/ 600 w 430"/>
                  <a:gd name="T3" fmla="*/ 53 h 364"/>
                  <a:gd name="T4" fmla="*/ 600 w 430"/>
                  <a:gd name="T5" fmla="*/ 78 h 364"/>
                  <a:gd name="T6" fmla="*/ 578 w 430"/>
                  <a:gd name="T7" fmla="*/ 82 h 364"/>
                  <a:gd name="T8" fmla="*/ 555 w 430"/>
                  <a:gd name="T9" fmla="*/ 98 h 364"/>
                  <a:gd name="T10" fmla="*/ 547 w 430"/>
                  <a:gd name="T11" fmla="*/ 129 h 364"/>
                  <a:gd name="T12" fmla="*/ 519 w 430"/>
                  <a:gd name="T13" fmla="*/ 125 h 364"/>
                  <a:gd name="T14" fmla="*/ 522 w 430"/>
                  <a:gd name="T15" fmla="*/ 162 h 364"/>
                  <a:gd name="T16" fmla="*/ 514 w 430"/>
                  <a:gd name="T17" fmla="*/ 190 h 364"/>
                  <a:gd name="T18" fmla="*/ 569 w 430"/>
                  <a:gd name="T19" fmla="*/ 262 h 364"/>
                  <a:gd name="T20" fmla="*/ 561 w 430"/>
                  <a:gd name="T21" fmla="*/ 282 h 364"/>
                  <a:gd name="T22" fmla="*/ 575 w 430"/>
                  <a:gd name="T23" fmla="*/ 301 h 364"/>
                  <a:gd name="T24" fmla="*/ 572 w 430"/>
                  <a:gd name="T25" fmla="*/ 344 h 364"/>
                  <a:gd name="T26" fmla="*/ 508 w 430"/>
                  <a:gd name="T27" fmla="*/ 346 h 364"/>
                  <a:gd name="T28" fmla="*/ 457 w 430"/>
                  <a:gd name="T29" fmla="*/ 335 h 364"/>
                  <a:gd name="T30" fmla="*/ 428 w 430"/>
                  <a:gd name="T31" fmla="*/ 369 h 364"/>
                  <a:gd name="T32" fmla="*/ 393 w 430"/>
                  <a:gd name="T33" fmla="*/ 399 h 364"/>
                  <a:gd name="T34" fmla="*/ 352 w 430"/>
                  <a:gd name="T35" fmla="*/ 396 h 364"/>
                  <a:gd name="T36" fmla="*/ 307 w 430"/>
                  <a:gd name="T37" fmla="*/ 424 h 364"/>
                  <a:gd name="T38" fmla="*/ 279 w 430"/>
                  <a:gd name="T39" fmla="*/ 457 h 364"/>
                  <a:gd name="T40" fmla="*/ 301 w 430"/>
                  <a:gd name="T41" fmla="*/ 477 h 364"/>
                  <a:gd name="T42" fmla="*/ 279 w 430"/>
                  <a:gd name="T43" fmla="*/ 506 h 364"/>
                  <a:gd name="T44" fmla="*/ 203 w 430"/>
                  <a:gd name="T45" fmla="*/ 502 h 364"/>
                  <a:gd name="T46" fmla="*/ 168 w 430"/>
                  <a:gd name="T47" fmla="*/ 494 h 364"/>
                  <a:gd name="T48" fmla="*/ 143 w 430"/>
                  <a:gd name="T49" fmla="*/ 471 h 364"/>
                  <a:gd name="T50" fmla="*/ 112 w 430"/>
                  <a:gd name="T51" fmla="*/ 508 h 364"/>
                  <a:gd name="T52" fmla="*/ 90 w 430"/>
                  <a:gd name="T53" fmla="*/ 486 h 364"/>
                  <a:gd name="T54" fmla="*/ 82 w 430"/>
                  <a:gd name="T55" fmla="*/ 441 h 364"/>
                  <a:gd name="T56" fmla="*/ 33 w 430"/>
                  <a:gd name="T57" fmla="*/ 422 h 364"/>
                  <a:gd name="T58" fmla="*/ 39 w 430"/>
                  <a:gd name="T59" fmla="*/ 352 h 364"/>
                  <a:gd name="T60" fmla="*/ 0 w 430"/>
                  <a:gd name="T61" fmla="*/ 332 h 364"/>
                  <a:gd name="T62" fmla="*/ 92 w 430"/>
                  <a:gd name="T63" fmla="*/ 305 h 364"/>
                  <a:gd name="T64" fmla="*/ 84 w 430"/>
                  <a:gd name="T65" fmla="*/ 256 h 364"/>
                  <a:gd name="T66" fmla="*/ 103 w 430"/>
                  <a:gd name="T67" fmla="*/ 248 h 364"/>
                  <a:gd name="T68" fmla="*/ 133 w 430"/>
                  <a:gd name="T69" fmla="*/ 256 h 364"/>
                  <a:gd name="T70" fmla="*/ 143 w 430"/>
                  <a:gd name="T71" fmla="*/ 198 h 364"/>
                  <a:gd name="T72" fmla="*/ 170 w 430"/>
                  <a:gd name="T73" fmla="*/ 198 h 364"/>
                  <a:gd name="T74" fmla="*/ 170 w 430"/>
                  <a:gd name="T75" fmla="*/ 170 h 364"/>
                  <a:gd name="T76" fmla="*/ 262 w 430"/>
                  <a:gd name="T77" fmla="*/ 109 h 364"/>
                  <a:gd name="T78" fmla="*/ 318 w 430"/>
                  <a:gd name="T79" fmla="*/ 86 h 364"/>
                  <a:gd name="T80" fmla="*/ 332 w 430"/>
                  <a:gd name="T81" fmla="*/ 41 h 364"/>
                  <a:gd name="T82" fmla="*/ 385 w 430"/>
                  <a:gd name="T83" fmla="*/ 33 h 364"/>
                  <a:gd name="T84" fmla="*/ 447 w 430"/>
                  <a:gd name="T85" fmla="*/ 0 h 364"/>
                  <a:gd name="T86" fmla="*/ 497 w 430"/>
                  <a:gd name="T87" fmla="*/ 47 h 364"/>
                  <a:gd name="T88" fmla="*/ 533 w 430"/>
                  <a:gd name="T89" fmla="*/ 56 h 364"/>
                  <a:gd name="T90" fmla="*/ 564 w 430"/>
                  <a:gd name="T91" fmla="*/ 17 h 36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30" h="364">
                    <a:moveTo>
                      <a:pt x="404" y="12"/>
                    </a:moveTo>
                    <a:lnTo>
                      <a:pt x="430" y="38"/>
                    </a:lnTo>
                    <a:lnTo>
                      <a:pt x="430" y="56"/>
                    </a:lnTo>
                    <a:lnTo>
                      <a:pt x="414" y="58"/>
                    </a:lnTo>
                    <a:lnTo>
                      <a:pt x="398" y="70"/>
                    </a:lnTo>
                    <a:lnTo>
                      <a:pt x="392" y="92"/>
                    </a:lnTo>
                    <a:lnTo>
                      <a:pt x="372" y="90"/>
                    </a:lnTo>
                    <a:lnTo>
                      <a:pt x="374" y="116"/>
                    </a:lnTo>
                    <a:lnTo>
                      <a:pt x="368" y="136"/>
                    </a:lnTo>
                    <a:lnTo>
                      <a:pt x="408" y="188"/>
                    </a:lnTo>
                    <a:lnTo>
                      <a:pt x="402" y="202"/>
                    </a:lnTo>
                    <a:lnTo>
                      <a:pt x="412" y="216"/>
                    </a:lnTo>
                    <a:lnTo>
                      <a:pt x="410" y="246"/>
                    </a:lnTo>
                    <a:lnTo>
                      <a:pt x="364" y="248"/>
                    </a:lnTo>
                    <a:lnTo>
                      <a:pt x="328" y="240"/>
                    </a:lnTo>
                    <a:lnTo>
                      <a:pt x="306" y="264"/>
                    </a:lnTo>
                    <a:lnTo>
                      <a:pt x="282" y="286"/>
                    </a:lnTo>
                    <a:lnTo>
                      <a:pt x="252" y="284"/>
                    </a:lnTo>
                    <a:lnTo>
                      <a:pt x="220" y="304"/>
                    </a:lnTo>
                    <a:lnTo>
                      <a:pt x="200" y="328"/>
                    </a:lnTo>
                    <a:lnTo>
                      <a:pt x="216" y="342"/>
                    </a:lnTo>
                    <a:lnTo>
                      <a:pt x="200" y="362"/>
                    </a:lnTo>
                    <a:lnTo>
                      <a:pt x="146" y="360"/>
                    </a:lnTo>
                    <a:lnTo>
                      <a:pt x="120" y="354"/>
                    </a:lnTo>
                    <a:lnTo>
                      <a:pt x="102" y="338"/>
                    </a:lnTo>
                    <a:lnTo>
                      <a:pt x="80" y="364"/>
                    </a:lnTo>
                    <a:lnTo>
                      <a:pt x="64" y="348"/>
                    </a:lnTo>
                    <a:lnTo>
                      <a:pt x="58" y="316"/>
                    </a:lnTo>
                    <a:lnTo>
                      <a:pt x="24" y="302"/>
                    </a:lnTo>
                    <a:lnTo>
                      <a:pt x="28" y="252"/>
                    </a:lnTo>
                    <a:lnTo>
                      <a:pt x="0" y="238"/>
                    </a:lnTo>
                    <a:lnTo>
                      <a:pt x="66" y="218"/>
                    </a:lnTo>
                    <a:lnTo>
                      <a:pt x="60" y="184"/>
                    </a:lnTo>
                    <a:lnTo>
                      <a:pt x="74" y="178"/>
                    </a:lnTo>
                    <a:lnTo>
                      <a:pt x="96" y="184"/>
                    </a:lnTo>
                    <a:lnTo>
                      <a:pt x="102" y="142"/>
                    </a:lnTo>
                    <a:lnTo>
                      <a:pt x="122" y="142"/>
                    </a:lnTo>
                    <a:lnTo>
                      <a:pt x="122" y="122"/>
                    </a:lnTo>
                    <a:lnTo>
                      <a:pt x="188" y="78"/>
                    </a:lnTo>
                    <a:lnTo>
                      <a:pt x="228" y="62"/>
                    </a:lnTo>
                    <a:lnTo>
                      <a:pt x="238" y="30"/>
                    </a:lnTo>
                    <a:lnTo>
                      <a:pt x="276" y="24"/>
                    </a:lnTo>
                    <a:lnTo>
                      <a:pt x="320" y="0"/>
                    </a:lnTo>
                    <a:lnTo>
                      <a:pt x="356" y="34"/>
                    </a:lnTo>
                    <a:lnTo>
                      <a:pt x="382" y="40"/>
                    </a:lnTo>
                    <a:lnTo>
                      <a:pt x="404" y="12"/>
                    </a:lnTo>
                    <a:close/>
                  </a:path>
                </a:pathLst>
              </a:custGeom>
              <a:solidFill>
                <a:srgbClr val="183383"/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 194">
                <a:extLst>
                  <a:ext uri="{FF2B5EF4-FFF2-40B4-BE49-F238E27FC236}">
                    <a16:creationId xmlns:a16="http://schemas.microsoft.com/office/drawing/2014/main" id="{F994D602-50C5-8B43-9987-4948E7B2C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0712" y="3223835"/>
                <a:ext cx="1750491" cy="2141414"/>
              </a:xfrm>
              <a:custGeom>
                <a:avLst/>
                <a:gdLst>
                  <a:gd name="T0" fmla="*/ 960 w 803"/>
                  <a:gd name="T1" fmla="*/ 1537 h 1125"/>
                  <a:gd name="T2" fmla="*/ 524 w 803"/>
                  <a:gd name="T3" fmla="*/ 1570 h 1125"/>
                  <a:gd name="T4" fmla="*/ 434 w 803"/>
                  <a:gd name="T5" fmla="*/ 1517 h 1125"/>
                  <a:gd name="T6" fmla="*/ 329 w 803"/>
                  <a:gd name="T7" fmla="*/ 1394 h 1125"/>
                  <a:gd name="T8" fmla="*/ 360 w 803"/>
                  <a:gd name="T9" fmla="*/ 1316 h 1125"/>
                  <a:gd name="T10" fmla="*/ 285 w 803"/>
                  <a:gd name="T11" fmla="*/ 1232 h 1125"/>
                  <a:gd name="T12" fmla="*/ 251 w 803"/>
                  <a:gd name="T13" fmla="*/ 1121 h 1125"/>
                  <a:gd name="T14" fmla="*/ 268 w 803"/>
                  <a:gd name="T15" fmla="*/ 1042 h 1125"/>
                  <a:gd name="T16" fmla="*/ 264 w 803"/>
                  <a:gd name="T17" fmla="*/ 939 h 1125"/>
                  <a:gd name="T18" fmla="*/ 198 w 803"/>
                  <a:gd name="T19" fmla="*/ 945 h 1125"/>
                  <a:gd name="T20" fmla="*/ 178 w 803"/>
                  <a:gd name="T21" fmla="*/ 871 h 1125"/>
                  <a:gd name="T22" fmla="*/ 98 w 803"/>
                  <a:gd name="T23" fmla="*/ 862 h 1125"/>
                  <a:gd name="T24" fmla="*/ 45 w 803"/>
                  <a:gd name="T25" fmla="*/ 793 h 1125"/>
                  <a:gd name="T26" fmla="*/ 0 w 803"/>
                  <a:gd name="T27" fmla="*/ 695 h 1125"/>
                  <a:gd name="T28" fmla="*/ 6 w 803"/>
                  <a:gd name="T29" fmla="*/ 606 h 1125"/>
                  <a:gd name="T30" fmla="*/ 11 w 803"/>
                  <a:gd name="T31" fmla="*/ 575 h 1125"/>
                  <a:gd name="T32" fmla="*/ 31 w 803"/>
                  <a:gd name="T33" fmla="*/ 536 h 1125"/>
                  <a:gd name="T34" fmla="*/ 86 w 803"/>
                  <a:gd name="T35" fmla="*/ 522 h 1125"/>
                  <a:gd name="T36" fmla="*/ 198 w 803"/>
                  <a:gd name="T37" fmla="*/ 533 h 1125"/>
                  <a:gd name="T38" fmla="*/ 198 w 803"/>
                  <a:gd name="T39" fmla="*/ 486 h 1125"/>
                  <a:gd name="T40" fmla="*/ 270 w 803"/>
                  <a:gd name="T41" fmla="*/ 424 h 1125"/>
                  <a:gd name="T42" fmla="*/ 346 w 803"/>
                  <a:gd name="T43" fmla="*/ 396 h 1125"/>
                  <a:gd name="T44" fmla="*/ 426 w 803"/>
                  <a:gd name="T45" fmla="*/ 374 h 1125"/>
                  <a:gd name="T46" fmla="*/ 493 w 803"/>
                  <a:gd name="T47" fmla="*/ 330 h 1125"/>
                  <a:gd name="T48" fmla="*/ 488 w 803"/>
                  <a:gd name="T49" fmla="*/ 291 h 1125"/>
                  <a:gd name="T50" fmla="*/ 440 w 803"/>
                  <a:gd name="T51" fmla="*/ 190 h 1125"/>
                  <a:gd name="T52" fmla="*/ 465 w 803"/>
                  <a:gd name="T53" fmla="*/ 156 h 1125"/>
                  <a:gd name="T54" fmla="*/ 496 w 803"/>
                  <a:gd name="T55" fmla="*/ 109 h 1125"/>
                  <a:gd name="T56" fmla="*/ 518 w 803"/>
                  <a:gd name="T57" fmla="*/ 82 h 1125"/>
                  <a:gd name="T58" fmla="*/ 488 w 803"/>
                  <a:gd name="T59" fmla="*/ 14 h 1125"/>
                  <a:gd name="T60" fmla="*/ 527 w 803"/>
                  <a:gd name="T61" fmla="*/ 14 h 1125"/>
                  <a:gd name="T62" fmla="*/ 576 w 803"/>
                  <a:gd name="T63" fmla="*/ 22 h 1125"/>
                  <a:gd name="T64" fmla="*/ 642 w 803"/>
                  <a:gd name="T65" fmla="*/ 86 h 1125"/>
                  <a:gd name="T66" fmla="*/ 704 w 803"/>
                  <a:gd name="T67" fmla="*/ 129 h 1125"/>
                  <a:gd name="T68" fmla="*/ 810 w 803"/>
                  <a:gd name="T69" fmla="*/ 170 h 1125"/>
                  <a:gd name="T70" fmla="*/ 894 w 803"/>
                  <a:gd name="T71" fmla="*/ 213 h 1125"/>
                  <a:gd name="T72" fmla="*/ 972 w 803"/>
                  <a:gd name="T73" fmla="*/ 528 h 1125"/>
                  <a:gd name="T74" fmla="*/ 1064 w 803"/>
                  <a:gd name="T75" fmla="*/ 600 h 1125"/>
                  <a:gd name="T76" fmla="*/ 1119 w 803"/>
                  <a:gd name="T77" fmla="*/ 723 h 1125"/>
                  <a:gd name="T78" fmla="*/ 1013 w 803"/>
                  <a:gd name="T79" fmla="*/ 1517 h 112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03" h="1125">
                    <a:moveTo>
                      <a:pt x="727" y="1087"/>
                    </a:moveTo>
                    <a:lnTo>
                      <a:pt x="689" y="1101"/>
                    </a:lnTo>
                    <a:lnTo>
                      <a:pt x="629" y="1107"/>
                    </a:lnTo>
                    <a:lnTo>
                      <a:pt x="376" y="1125"/>
                    </a:lnTo>
                    <a:lnTo>
                      <a:pt x="348" y="1111"/>
                    </a:lnTo>
                    <a:lnTo>
                      <a:pt x="312" y="1087"/>
                    </a:lnTo>
                    <a:lnTo>
                      <a:pt x="262" y="1041"/>
                    </a:lnTo>
                    <a:lnTo>
                      <a:pt x="236" y="999"/>
                    </a:lnTo>
                    <a:lnTo>
                      <a:pt x="242" y="967"/>
                    </a:lnTo>
                    <a:lnTo>
                      <a:pt x="258" y="943"/>
                    </a:lnTo>
                    <a:lnTo>
                      <a:pt x="226" y="903"/>
                    </a:lnTo>
                    <a:lnTo>
                      <a:pt x="204" y="883"/>
                    </a:lnTo>
                    <a:lnTo>
                      <a:pt x="174" y="835"/>
                    </a:lnTo>
                    <a:lnTo>
                      <a:pt x="180" y="803"/>
                    </a:lnTo>
                    <a:lnTo>
                      <a:pt x="174" y="767"/>
                    </a:lnTo>
                    <a:lnTo>
                      <a:pt x="192" y="747"/>
                    </a:lnTo>
                    <a:lnTo>
                      <a:pt x="184" y="695"/>
                    </a:lnTo>
                    <a:lnTo>
                      <a:pt x="190" y="673"/>
                    </a:lnTo>
                    <a:lnTo>
                      <a:pt x="162" y="665"/>
                    </a:lnTo>
                    <a:lnTo>
                      <a:pt x="142" y="677"/>
                    </a:lnTo>
                    <a:lnTo>
                      <a:pt x="124" y="663"/>
                    </a:lnTo>
                    <a:lnTo>
                      <a:pt x="128" y="624"/>
                    </a:lnTo>
                    <a:lnTo>
                      <a:pt x="110" y="616"/>
                    </a:lnTo>
                    <a:lnTo>
                      <a:pt x="70" y="618"/>
                    </a:lnTo>
                    <a:lnTo>
                      <a:pt x="48" y="604"/>
                    </a:lnTo>
                    <a:lnTo>
                      <a:pt x="32" y="568"/>
                    </a:lnTo>
                    <a:lnTo>
                      <a:pt x="18" y="510"/>
                    </a:lnTo>
                    <a:lnTo>
                      <a:pt x="0" y="498"/>
                    </a:lnTo>
                    <a:lnTo>
                      <a:pt x="6" y="474"/>
                    </a:lnTo>
                    <a:lnTo>
                      <a:pt x="4" y="434"/>
                    </a:lnTo>
                    <a:lnTo>
                      <a:pt x="14" y="424"/>
                    </a:lnTo>
                    <a:lnTo>
                      <a:pt x="8" y="412"/>
                    </a:lnTo>
                    <a:lnTo>
                      <a:pt x="24" y="398"/>
                    </a:lnTo>
                    <a:lnTo>
                      <a:pt x="22" y="384"/>
                    </a:lnTo>
                    <a:lnTo>
                      <a:pt x="44" y="358"/>
                    </a:lnTo>
                    <a:lnTo>
                      <a:pt x="62" y="374"/>
                    </a:lnTo>
                    <a:lnTo>
                      <a:pt x="88" y="380"/>
                    </a:lnTo>
                    <a:lnTo>
                      <a:pt x="142" y="382"/>
                    </a:lnTo>
                    <a:lnTo>
                      <a:pt x="158" y="362"/>
                    </a:lnTo>
                    <a:lnTo>
                      <a:pt x="142" y="348"/>
                    </a:lnTo>
                    <a:lnTo>
                      <a:pt x="162" y="324"/>
                    </a:lnTo>
                    <a:lnTo>
                      <a:pt x="194" y="304"/>
                    </a:lnTo>
                    <a:lnTo>
                      <a:pt x="224" y="306"/>
                    </a:lnTo>
                    <a:lnTo>
                      <a:pt x="248" y="284"/>
                    </a:lnTo>
                    <a:lnTo>
                      <a:pt x="270" y="260"/>
                    </a:lnTo>
                    <a:lnTo>
                      <a:pt x="306" y="268"/>
                    </a:lnTo>
                    <a:lnTo>
                      <a:pt x="352" y="266"/>
                    </a:lnTo>
                    <a:lnTo>
                      <a:pt x="354" y="236"/>
                    </a:lnTo>
                    <a:lnTo>
                      <a:pt x="344" y="222"/>
                    </a:lnTo>
                    <a:lnTo>
                      <a:pt x="350" y="208"/>
                    </a:lnTo>
                    <a:lnTo>
                      <a:pt x="310" y="156"/>
                    </a:lnTo>
                    <a:lnTo>
                      <a:pt x="316" y="136"/>
                    </a:lnTo>
                    <a:lnTo>
                      <a:pt x="314" y="110"/>
                    </a:lnTo>
                    <a:lnTo>
                      <a:pt x="334" y="112"/>
                    </a:lnTo>
                    <a:lnTo>
                      <a:pt x="340" y="90"/>
                    </a:lnTo>
                    <a:lnTo>
                      <a:pt x="356" y="78"/>
                    </a:lnTo>
                    <a:lnTo>
                      <a:pt x="372" y="76"/>
                    </a:lnTo>
                    <a:lnTo>
                      <a:pt x="372" y="58"/>
                    </a:lnTo>
                    <a:lnTo>
                      <a:pt x="346" y="32"/>
                    </a:lnTo>
                    <a:lnTo>
                      <a:pt x="350" y="10"/>
                    </a:lnTo>
                    <a:lnTo>
                      <a:pt x="366" y="0"/>
                    </a:lnTo>
                    <a:lnTo>
                      <a:pt x="378" y="10"/>
                    </a:lnTo>
                    <a:lnTo>
                      <a:pt x="394" y="0"/>
                    </a:lnTo>
                    <a:lnTo>
                      <a:pt x="413" y="16"/>
                    </a:lnTo>
                    <a:lnTo>
                      <a:pt x="417" y="38"/>
                    </a:lnTo>
                    <a:lnTo>
                      <a:pt x="461" y="62"/>
                    </a:lnTo>
                    <a:lnTo>
                      <a:pt x="479" y="60"/>
                    </a:lnTo>
                    <a:lnTo>
                      <a:pt x="505" y="92"/>
                    </a:lnTo>
                    <a:lnTo>
                      <a:pt x="537" y="86"/>
                    </a:lnTo>
                    <a:lnTo>
                      <a:pt x="581" y="122"/>
                    </a:lnTo>
                    <a:lnTo>
                      <a:pt x="613" y="118"/>
                    </a:lnTo>
                    <a:lnTo>
                      <a:pt x="641" y="152"/>
                    </a:lnTo>
                    <a:lnTo>
                      <a:pt x="689" y="178"/>
                    </a:lnTo>
                    <a:lnTo>
                      <a:pt x="697" y="378"/>
                    </a:lnTo>
                    <a:lnTo>
                      <a:pt x="727" y="398"/>
                    </a:lnTo>
                    <a:lnTo>
                      <a:pt x="763" y="430"/>
                    </a:lnTo>
                    <a:lnTo>
                      <a:pt x="797" y="470"/>
                    </a:lnTo>
                    <a:lnTo>
                      <a:pt x="803" y="518"/>
                    </a:lnTo>
                    <a:lnTo>
                      <a:pt x="789" y="602"/>
                    </a:lnTo>
                    <a:lnTo>
                      <a:pt x="727" y="1087"/>
                    </a:lnTo>
                    <a:close/>
                  </a:path>
                </a:pathLst>
              </a:custGeom>
              <a:solidFill>
                <a:srgbClr val="183383"/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Freeform 195">
                <a:extLst>
                  <a:ext uri="{FF2B5EF4-FFF2-40B4-BE49-F238E27FC236}">
                    <a16:creationId xmlns:a16="http://schemas.microsoft.com/office/drawing/2014/main" id="{01A2806F-6D65-0A4D-B3C0-546ACF7FD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637" y="5292741"/>
                <a:ext cx="1174380" cy="665466"/>
              </a:xfrm>
              <a:custGeom>
                <a:avLst/>
                <a:gdLst>
                  <a:gd name="T0" fmla="*/ 701 w 539"/>
                  <a:gd name="T1" fmla="*/ 465 h 350"/>
                  <a:gd name="T2" fmla="*/ 656 w 539"/>
                  <a:gd name="T3" fmla="*/ 485 h 350"/>
                  <a:gd name="T4" fmla="*/ 611 w 539"/>
                  <a:gd name="T5" fmla="*/ 487 h 350"/>
                  <a:gd name="T6" fmla="*/ 566 w 539"/>
                  <a:gd name="T7" fmla="*/ 424 h 350"/>
                  <a:gd name="T8" fmla="*/ 494 w 539"/>
                  <a:gd name="T9" fmla="*/ 438 h 350"/>
                  <a:gd name="T10" fmla="*/ 431 w 539"/>
                  <a:gd name="T11" fmla="*/ 434 h 350"/>
                  <a:gd name="T12" fmla="*/ 330 w 539"/>
                  <a:gd name="T13" fmla="*/ 418 h 350"/>
                  <a:gd name="T14" fmla="*/ 287 w 539"/>
                  <a:gd name="T15" fmla="*/ 393 h 350"/>
                  <a:gd name="T16" fmla="*/ 186 w 539"/>
                  <a:gd name="T17" fmla="*/ 387 h 350"/>
                  <a:gd name="T18" fmla="*/ 176 w 539"/>
                  <a:gd name="T19" fmla="*/ 401 h 350"/>
                  <a:gd name="T20" fmla="*/ 150 w 539"/>
                  <a:gd name="T21" fmla="*/ 389 h 350"/>
                  <a:gd name="T22" fmla="*/ 125 w 539"/>
                  <a:gd name="T23" fmla="*/ 398 h 350"/>
                  <a:gd name="T24" fmla="*/ 100 w 539"/>
                  <a:gd name="T25" fmla="*/ 393 h 350"/>
                  <a:gd name="T26" fmla="*/ 94 w 539"/>
                  <a:gd name="T27" fmla="*/ 409 h 350"/>
                  <a:gd name="T28" fmla="*/ 70 w 539"/>
                  <a:gd name="T29" fmla="*/ 398 h 350"/>
                  <a:gd name="T30" fmla="*/ 53 w 539"/>
                  <a:gd name="T31" fmla="*/ 412 h 350"/>
                  <a:gd name="T32" fmla="*/ 22 w 539"/>
                  <a:gd name="T33" fmla="*/ 404 h 350"/>
                  <a:gd name="T34" fmla="*/ 0 w 539"/>
                  <a:gd name="T35" fmla="*/ 387 h 350"/>
                  <a:gd name="T36" fmla="*/ 11 w 539"/>
                  <a:gd name="T37" fmla="*/ 362 h 350"/>
                  <a:gd name="T38" fmla="*/ 2 w 539"/>
                  <a:gd name="T39" fmla="*/ 334 h 350"/>
                  <a:gd name="T40" fmla="*/ 14 w 539"/>
                  <a:gd name="T41" fmla="*/ 276 h 350"/>
                  <a:gd name="T42" fmla="*/ 6 w 539"/>
                  <a:gd name="T43" fmla="*/ 237 h 350"/>
                  <a:gd name="T44" fmla="*/ 78 w 539"/>
                  <a:gd name="T45" fmla="*/ 181 h 350"/>
                  <a:gd name="T46" fmla="*/ 84 w 539"/>
                  <a:gd name="T47" fmla="*/ 150 h 350"/>
                  <a:gd name="T48" fmla="*/ 98 w 539"/>
                  <a:gd name="T49" fmla="*/ 139 h 350"/>
                  <a:gd name="T50" fmla="*/ 123 w 539"/>
                  <a:gd name="T51" fmla="*/ 142 h 350"/>
                  <a:gd name="T52" fmla="*/ 145 w 539"/>
                  <a:gd name="T53" fmla="*/ 129 h 350"/>
                  <a:gd name="T54" fmla="*/ 150 w 539"/>
                  <a:gd name="T55" fmla="*/ 84 h 350"/>
                  <a:gd name="T56" fmla="*/ 139 w 539"/>
                  <a:gd name="T57" fmla="*/ 47 h 350"/>
                  <a:gd name="T58" fmla="*/ 164 w 539"/>
                  <a:gd name="T59" fmla="*/ 33 h 350"/>
                  <a:gd name="T60" fmla="*/ 172 w 539"/>
                  <a:gd name="T61" fmla="*/ 0 h 350"/>
                  <a:gd name="T62" fmla="*/ 223 w 539"/>
                  <a:gd name="T63" fmla="*/ 33 h 350"/>
                  <a:gd name="T64" fmla="*/ 262 w 539"/>
                  <a:gd name="T65" fmla="*/ 53 h 350"/>
                  <a:gd name="T66" fmla="*/ 614 w 539"/>
                  <a:gd name="T67" fmla="*/ 28 h 350"/>
                  <a:gd name="T68" fmla="*/ 701 w 539"/>
                  <a:gd name="T69" fmla="*/ 20 h 350"/>
                  <a:gd name="T70" fmla="*/ 750 w 539"/>
                  <a:gd name="T71" fmla="*/ 0 h 350"/>
                  <a:gd name="T72" fmla="*/ 701 w 539"/>
                  <a:gd name="T73" fmla="*/ 465 h 3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39" h="350">
                    <a:moveTo>
                      <a:pt x="503" y="334"/>
                    </a:moveTo>
                    <a:lnTo>
                      <a:pt x="471" y="348"/>
                    </a:lnTo>
                    <a:lnTo>
                      <a:pt x="439" y="350"/>
                    </a:lnTo>
                    <a:lnTo>
                      <a:pt x="407" y="304"/>
                    </a:lnTo>
                    <a:lnTo>
                      <a:pt x="355" y="314"/>
                    </a:lnTo>
                    <a:lnTo>
                      <a:pt x="309" y="312"/>
                    </a:lnTo>
                    <a:lnTo>
                      <a:pt x="237" y="300"/>
                    </a:lnTo>
                    <a:lnTo>
                      <a:pt x="206" y="282"/>
                    </a:lnTo>
                    <a:lnTo>
                      <a:pt x="134" y="278"/>
                    </a:lnTo>
                    <a:lnTo>
                      <a:pt x="126" y="288"/>
                    </a:lnTo>
                    <a:lnTo>
                      <a:pt x="108" y="280"/>
                    </a:lnTo>
                    <a:lnTo>
                      <a:pt x="90" y="286"/>
                    </a:lnTo>
                    <a:lnTo>
                      <a:pt x="72" y="282"/>
                    </a:lnTo>
                    <a:lnTo>
                      <a:pt x="68" y="294"/>
                    </a:lnTo>
                    <a:lnTo>
                      <a:pt x="50" y="286"/>
                    </a:lnTo>
                    <a:lnTo>
                      <a:pt x="38" y="296"/>
                    </a:lnTo>
                    <a:lnTo>
                      <a:pt x="16" y="290"/>
                    </a:lnTo>
                    <a:lnTo>
                      <a:pt x="0" y="278"/>
                    </a:lnTo>
                    <a:lnTo>
                      <a:pt x="8" y="260"/>
                    </a:lnTo>
                    <a:lnTo>
                      <a:pt x="2" y="240"/>
                    </a:lnTo>
                    <a:lnTo>
                      <a:pt x="10" y="198"/>
                    </a:lnTo>
                    <a:lnTo>
                      <a:pt x="4" y="170"/>
                    </a:lnTo>
                    <a:lnTo>
                      <a:pt x="56" y="130"/>
                    </a:lnTo>
                    <a:lnTo>
                      <a:pt x="60" y="108"/>
                    </a:lnTo>
                    <a:lnTo>
                      <a:pt x="70" y="100"/>
                    </a:lnTo>
                    <a:lnTo>
                      <a:pt x="88" y="102"/>
                    </a:lnTo>
                    <a:lnTo>
                      <a:pt x="104" y="92"/>
                    </a:lnTo>
                    <a:lnTo>
                      <a:pt x="108" y="60"/>
                    </a:lnTo>
                    <a:lnTo>
                      <a:pt x="100" y="34"/>
                    </a:lnTo>
                    <a:lnTo>
                      <a:pt x="118" y="24"/>
                    </a:lnTo>
                    <a:lnTo>
                      <a:pt x="124" y="0"/>
                    </a:lnTo>
                    <a:lnTo>
                      <a:pt x="160" y="24"/>
                    </a:lnTo>
                    <a:lnTo>
                      <a:pt x="188" y="38"/>
                    </a:lnTo>
                    <a:lnTo>
                      <a:pt x="441" y="20"/>
                    </a:lnTo>
                    <a:lnTo>
                      <a:pt x="503" y="14"/>
                    </a:lnTo>
                    <a:lnTo>
                      <a:pt x="539" y="0"/>
                    </a:lnTo>
                    <a:lnTo>
                      <a:pt x="503" y="334"/>
                    </a:lnTo>
                    <a:close/>
                  </a:path>
                </a:pathLst>
              </a:custGeom>
              <a:solidFill>
                <a:srgbClr val="183383"/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Freeform 196">
                <a:extLst>
                  <a:ext uri="{FF2B5EF4-FFF2-40B4-BE49-F238E27FC236}">
                    <a16:creationId xmlns:a16="http://schemas.microsoft.com/office/drawing/2014/main" id="{143037E2-86EC-C44F-B2B7-306B88ECC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2229" y="4114883"/>
                <a:ext cx="1351644" cy="1509786"/>
              </a:xfrm>
              <a:custGeom>
                <a:avLst/>
                <a:gdLst>
                  <a:gd name="T0" fmla="*/ 817 w 620"/>
                  <a:gd name="T1" fmla="*/ 610 h 793"/>
                  <a:gd name="T2" fmla="*/ 733 w 620"/>
                  <a:gd name="T3" fmla="*/ 610 h 793"/>
                  <a:gd name="T4" fmla="*/ 627 w 620"/>
                  <a:gd name="T5" fmla="*/ 694 h 793"/>
                  <a:gd name="T6" fmla="*/ 561 w 620"/>
                  <a:gd name="T7" fmla="*/ 627 h 793"/>
                  <a:gd name="T8" fmla="*/ 499 w 620"/>
                  <a:gd name="T9" fmla="*/ 638 h 793"/>
                  <a:gd name="T10" fmla="*/ 455 w 620"/>
                  <a:gd name="T11" fmla="*/ 599 h 793"/>
                  <a:gd name="T12" fmla="*/ 432 w 620"/>
                  <a:gd name="T13" fmla="*/ 671 h 793"/>
                  <a:gd name="T14" fmla="*/ 368 w 620"/>
                  <a:gd name="T15" fmla="*/ 708 h 793"/>
                  <a:gd name="T16" fmla="*/ 379 w 620"/>
                  <a:gd name="T17" fmla="*/ 825 h 793"/>
                  <a:gd name="T18" fmla="*/ 440 w 620"/>
                  <a:gd name="T19" fmla="*/ 870 h 793"/>
                  <a:gd name="T20" fmla="*/ 499 w 620"/>
                  <a:gd name="T21" fmla="*/ 792 h 793"/>
                  <a:gd name="T22" fmla="*/ 524 w 620"/>
                  <a:gd name="T23" fmla="*/ 841 h 793"/>
                  <a:gd name="T24" fmla="*/ 516 w 620"/>
                  <a:gd name="T25" fmla="*/ 909 h 793"/>
                  <a:gd name="T26" fmla="*/ 443 w 620"/>
                  <a:gd name="T27" fmla="*/ 909 h 793"/>
                  <a:gd name="T28" fmla="*/ 460 w 620"/>
                  <a:gd name="T29" fmla="*/ 982 h 793"/>
                  <a:gd name="T30" fmla="*/ 516 w 620"/>
                  <a:gd name="T31" fmla="*/ 1048 h 793"/>
                  <a:gd name="T32" fmla="*/ 471 w 620"/>
                  <a:gd name="T33" fmla="*/ 1107 h 793"/>
                  <a:gd name="T34" fmla="*/ 434 w 620"/>
                  <a:gd name="T35" fmla="*/ 1029 h 793"/>
                  <a:gd name="T36" fmla="*/ 410 w 620"/>
                  <a:gd name="T37" fmla="*/ 984 h 793"/>
                  <a:gd name="T38" fmla="*/ 399 w 620"/>
                  <a:gd name="T39" fmla="*/ 945 h 793"/>
                  <a:gd name="T40" fmla="*/ 385 w 620"/>
                  <a:gd name="T41" fmla="*/ 912 h 793"/>
                  <a:gd name="T42" fmla="*/ 365 w 620"/>
                  <a:gd name="T43" fmla="*/ 870 h 793"/>
                  <a:gd name="T44" fmla="*/ 338 w 620"/>
                  <a:gd name="T45" fmla="*/ 828 h 793"/>
                  <a:gd name="T46" fmla="*/ 312 w 620"/>
                  <a:gd name="T47" fmla="*/ 789 h 793"/>
                  <a:gd name="T48" fmla="*/ 234 w 620"/>
                  <a:gd name="T49" fmla="*/ 708 h 793"/>
                  <a:gd name="T50" fmla="*/ 153 w 620"/>
                  <a:gd name="T51" fmla="*/ 666 h 793"/>
                  <a:gd name="T52" fmla="*/ 84 w 620"/>
                  <a:gd name="T53" fmla="*/ 554 h 793"/>
                  <a:gd name="T54" fmla="*/ 55 w 620"/>
                  <a:gd name="T55" fmla="*/ 479 h 793"/>
                  <a:gd name="T56" fmla="*/ 55 w 620"/>
                  <a:gd name="T57" fmla="*/ 403 h 793"/>
                  <a:gd name="T58" fmla="*/ 59 w 620"/>
                  <a:gd name="T59" fmla="*/ 286 h 793"/>
                  <a:gd name="T60" fmla="*/ 22 w 620"/>
                  <a:gd name="T61" fmla="*/ 174 h 793"/>
                  <a:gd name="T62" fmla="*/ 14 w 620"/>
                  <a:gd name="T63" fmla="*/ 129 h 793"/>
                  <a:gd name="T64" fmla="*/ 51 w 620"/>
                  <a:gd name="T65" fmla="*/ 76 h 793"/>
                  <a:gd name="T66" fmla="*/ 131 w 620"/>
                  <a:gd name="T67" fmla="*/ 162 h 793"/>
                  <a:gd name="T68" fmla="*/ 223 w 620"/>
                  <a:gd name="T69" fmla="*/ 162 h 793"/>
                  <a:gd name="T70" fmla="*/ 240 w 620"/>
                  <a:gd name="T71" fmla="*/ 272 h 793"/>
                  <a:gd name="T72" fmla="*/ 342 w 620"/>
                  <a:gd name="T73" fmla="*/ 263 h 793"/>
                  <a:gd name="T74" fmla="*/ 452 w 620"/>
                  <a:gd name="T75" fmla="*/ 156 h 793"/>
                  <a:gd name="T76" fmla="*/ 452 w 620"/>
                  <a:gd name="T77" fmla="*/ 109 h 793"/>
                  <a:gd name="T78" fmla="*/ 547 w 620"/>
                  <a:gd name="T79" fmla="*/ 37 h 793"/>
                  <a:gd name="T80" fmla="*/ 588 w 620"/>
                  <a:gd name="T81" fmla="*/ 8 h 793"/>
                  <a:gd name="T82" fmla="*/ 625 w 620"/>
                  <a:gd name="T83" fmla="*/ 139 h 793"/>
                  <a:gd name="T84" fmla="*/ 733 w 620"/>
                  <a:gd name="T85" fmla="*/ 207 h 793"/>
                  <a:gd name="T86" fmla="*/ 778 w 620"/>
                  <a:gd name="T87" fmla="*/ 292 h 793"/>
                  <a:gd name="T88" fmla="*/ 836 w 620"/>
                  <a:gd name="T89" fmla="*/ 317 h 793"/>
                  <a:gd name="T90" fmla="*/ 831 w 620"/>
                  <a:gd name="T91" fmla="*/ 468 h 79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20" h="793">
                    <a:moveTo>
                      <a:pt x="620" y="415"/>
                    </a:moveTo>
                    <a:lnTo>
                      <a:pt x="602" y="419"/>
                    </a:lnTo>
                    <a:lnTo>
                      <a:pt x="586" y="437"/>
                    </a:lnTo>
                    <a:lnTo>
                      <a:pt x="562" y="427"/>
                    </a:lnTo>
                    <a:lnTo>
                      <a:pt x="542" y="439"/>
                    </a:lnTo>
                    <a:lnTo>
                      <a:pt x="526" y="437"/>
                    </a:lnTo>
                    <a:lnTo>
                      <a:pt x="516" y="451"/>
                    </a:lnTo>
                    <a:lnTo>
                      <a:pt x="494" y="453"/>
                    </a:lnTo>
                    <a:lnTo>
                      <a:pt x="450" y="497"/>
                    </a:lnTo>
                    <a:lnTo>
                      <a:pt x="432" y="495"/>
                    </a:lnTo>
                    <a:lnTo>
                      <a:pt x="412" y="467"/>
                    </a:lnTo>
                    <a:lnTo>
                      <a:pt x="402" y="449"/>
                    </a:lnTo>
                    <a:lnTo>
                      <a:pt x="390" y="449"/>
                    </a:lnTo>
                    <a:lnTo>
                      <a:pt x="380" y="463"/>
                    </a:lnTo>
                    <a:lnTo>
                      <a:pt x="358" y="457"/>
                    </a:lnTo>
                    <a:lnTo>
                      <a:pt x="340" y="463"/>
                    </a:lnTo>
                    <a:lnTo>
                      <a:pt x="330" y="449"/>
                    </a:lnTo>
                    <a:lnTo>
                      <a:pt x="326" y="429"/>
                    </a:lnTo>
                    <a:lnTo>
                      <a:pt x="304" y="437"/>
                    </a:lnTo>
                    <a:lnTo>
                      <a:pt x="306" y="459"/>
                    </a:lnTo>
                    <a:lnTo>
                      <a:pt x="310" y="481"/>
                    </a:lnTo>
                    <a:lnTo>
                      <a:pt x="298" y="491"/>
                    </a:lnTo>
                    <a:lnTo>
                      <a:pt x="294" y="507"/>
                    </a:lnTo>
                    <a:lnTo>
                      <a:pt x="264" y="507"/>
                    </a:lnTo>
                    <a:lnTo>
                      <a:pt x="244" y="531"/>
                    </a:lnTo>
                    <a:lnTo>
                      <a:pt x="266" y="539"/>
                    </a:lnTo>
                    <a:lnTo>
                      <a:pt x="272" y="591"/>
                    </a:lnTo>
                    <a:lnTo>
                      <a:pt x="290" y="607"/>
                    </a:lnTo>
                    <a:lnTo>
                      <a:pt x="296" y="623"/>
                    </a:lnTo>
                    <a:lnTo>
                      <a:pt x="316" y="623"/>
                    </a:lnTo>
                    <a:lnTo>
                      <a:pt x="322" y="599"/>
                    </a:lnTo>
                    <a:lnTo>
                      <a:pt x="342" y="571"/>
                    </a:lnTo>
                    <a:lnTo>
                      <a:pt x="358" y="567"/>
                    </a:lnTo>
                    <a:lnTo>
                      <a:pt x="384" y="569"/>
                    </a:lnTo>
                    <a:lnTo>
                      <a:pt x="388" y="581"/>
                    </a:lnTo>
                    <a:lnTo>
                      <a:pt x="376" y="603"/>
                    </a:lnTo>
                    <a:lnTo>
                      <a:pt x="390" y="623"/>
                    </a:lnTo>
                    <a:lnTo>
                      <a:pt x="376" y="637"/>
                    </a:lnTo>
                    <a:lnTo>
                      <a:pt x="370" y="651"/>
                    </a:lnTo>
                    <a:lnTo>
                      <a:pt x="344" y="643"/>
                    </a:lnTo>
                    <a:lnTo>
                      <a:pt x="332" y="655"/>
                    </a:lnTo>
                    <a:lnTo>
                      <a:pt x="318" y="651"/>
                    </a:lnTo>
                    <a:lnTo>
                      <a:pt x="318" y="677"/>
                    </a:lnTo>
                    <a:lnTo>
                      <a:pt x="318" y="699"/>
                    </a:lnTo>
                    <a:lnTo>
                      <a:pt x="330" y="703"/>
                    </a:lnTo>
                    <a:lnTo>
                      <a:pt x="360" y="709"/>
                    </a:lnTo>
                    <a:lnTo>
                      <a:pt x="366" y="729"/>
                    </a:lnTo>
                    <a:lnTo>
                      <a:pt x="370" y="751"/>
                    </a:lnTo>
                    <a:lnTo>
                      <a:pt x="368" y="769"/>
                    </a:lnTo>
                    <a:lnTo>
                      <a:pt x="358" y="781"/>
                    </a:lnTo>
                    <a:lnTo>
                      <a:pt x="338" y="793"/>
                    </a:lnTo>
                    <a:lnTo>
                      <a:pt x="324" y="771"/>
                    </a:lnTo>
                    <a:lnTo>
                      <a:pt x="324" y="745"/>
                    </a:lnTo>
                    <a:lnTo>
                      <a:pt x="312" y="737"/>
                    </a:lnTo>
                    <a:lnTo>
                      <a:pt x="298" y="727"/>
                    </a:lnTo>
                    <a:lnTo>
                      <a:pt x="294" y="713"/>
                    </a:lnTo>
                    <a:lnTo>
                      <a:pt x="294" y="705"/>
                    </a:lnTo>
                    <a:lnTo>
                      <a:pt x="296" y="697"/>
                    </a:lnTo>
                    <a:lnTo>
                      <a:pt x="286" y="691"/>
                    </a:lnTo>
                    <a:lnTo>
                      <a:pt x="286" y="677"/>
                    </a:lnTo>
                    <a:lnTo>
                      <a:pt x="288" y="661"/>
                    </a:lnTo>
                    <a:lnTo>
                      <a:pt x="282" y="659"/>
                    </a:lnTo>
                    <a:lnTo>
                      <a:pt x="276" y="653"/>
                    </a:lnTo>
                    <a:lnTo>
                      <a:pt x="276" y="639"/>
                    </a:lnTo>
                    <a:lnTo>
                      <a:pt x="268" y="627"/>
                    </a:lnTo>
                    <a:lnTo>
                      <a:pt x="262" y="623"/>
                    </a:lnTo>
                    <a:lnTo>
                      <a:pt x="264" y="605"/>
                    </a:lnTo>
                    <a:lnTo>
                      <a:pt x="254" y="599"/>
                    </a:lnTo>
                    <a:lnTo>
                      <a:pt x="242" y="593"/>
                    </a:lnTo>
                    <a:lnTo>
                      <a:pt x="244" y="573"/>
                    </a:lnTo>
                    <a:lnTo>
                      <a:pt x="236" y="565"/>
                    </a:lnTo>
                    <a:lnTo>
                      <a:pt x="224" y="565"/>
                    </a:lnTo>
                    <a:lnTo>
                      <a:pt x="212" y="547"/>
                    </a:lnTo>
                    <a:lnTo>
                      <a:pt x="190" y="525"/>
                    </a:lnTo>
                    <a:lnTo>
                      <a:pt x="168" y="507"/>
                    </a:lnTo>
                    <a:lnTo>
                      <a:pt x="152" y="491"/>
                    </a:lnTo>
                    <a:lnTo>
                      <a:pt x="130" y="491"/>
                    </a:lnTo>
                    <a:lnTo>
                      <a:pt x="110" y="477"/>
                    </a:lnTo>
                    <a:lnTo>
                      <a:pt x="96" y="455"/>
                    </a:lnTo>
                    <a:lnTo>
                      <a:pt x="80" y="423"/>
                    </a:lnTo>
                    <a:lnTo>
                      <a:pt x="60" y="397"/>
                    </a:lnTo>
                    <a:lnTo>
                      <a:pt x="42" y="375"/>
                    </a:lnTo>
                    <a:lnTo>
                      <a:pt x="46" y="359"/>
                    </a:lnTo>
                    <a:lnTo>
                      <a:pt x="40" y="343"/>
                    </a:lnTo>
                    <a:lnTo>
                      <a:pt x="48" y="327"/>
                    </a:lnTo>
                    <a:lnTo>
                      <a:pt x="40" y="315"/>
                    </a:lnTo>
                    <a:lnTo>
                      <a:pt x="40" y="289"/>
                    </a:lnTo>
                    <a:lnTo>
                      <a:pt x="28" y="269"/>
                    </a:lnTo>
                    <a:lnTo>
                      <a:pt x="32" y="227"/>
                    </a:lnTo>
                    <a:lnTo>
                      <a:pt x="42" y="205"/>
                    </a:lnTo>
                    <a:lnTo>
                      <a:pt x="44" y="168"/>
                    </a:lnTo>
                    <a:lnTo>
                      <a:pt x="28" y="138"/>
                    </a:lnTo>
                    <a:lnTo>
                      <a:pt x="16" y="124"/>
                    </a:lnTo>
                    <a:lnTo>
                      <a:pt x="22" y="114"/>
                    </a:lnTo>
                    <a:lnTo>
                      <a:pt x="10" y="112"/>
                    </a:lnTo>
                    <a:lnTo>
                      <a:pt x="10" y="92"/>
                    </a:lnTo>
                    <a:lnTo>
                      <a:pt x="0" y="78"/>
                    </a:lnTo>
                    <a:lnTo>
                      <a:pt x="0" y="58"/>
                    </a:lnTo>
                    <a:lnTo>
                      <a:pt x="36" y="54"/>
                    </a:lnTo>
                    <a:lnTo>
                      <a:pt x="64" y="102"/>
                    </a:lnTo>
                    <a:lnTo>
                      <a:pt x="88" y="90"/>
                    </a:lnTo>
                    <a:lnTo>
                      <a:pt x="94" y="116"/>
                    </a:lnTo>
                    <a:lnTo>
                      <a:pt x="130" y="100"/>
                    </a:lnTo>
                    <a:lnTo>
                      <a:pt x="154" y="100"/>
                    </a:lnTo>
                    <a:lnTo>
                      <a:pt x="160" y="116"/>
                    </a:lnTo>
                    <a:lnTo>
                      <a:pt x="148" y="152"/>
                    </a:lnTo>
                    <a:lnTo>
                      <a:pt x="172" y="164"/>
                    </a:lnTo>
                    <a:lnTo>
                      <a:pt x="172" y="195"/>
                    </a:lnTo>
                    <a:lnTo>
                      <a:pt x="200" y="195"/>
                    </a:lnTo>
                    <a:lnTo>
                      <a:pt x="214" y="174"/>
                    </a:lnTo>
                    <a:lnTo>
                      <a:pt x="246" y="189"/>
                    </a:lnTo>
                    <a:lnTo>
                      <a:pt x="262" y="166"/>
                    </a:lnTo>
                    <a:lnTo>
                      <a:pt x="298" y="144"/>
                    </a:lnTo>
                    <a:lnTo>
                      <a:pt x="324" y="112"/>
                    </a:lnTo>
                    <a:lnTo>
                      <a:pt x="338" y="112"/>
                    </a:lnTo>
                    <a:lnTo>
                      <a:pt x="350" y="98"/>
                    </a:lnTo>
                    <a:lnTo>
                      <a:pt x="324" y="78"/>
                    </a:lnTo>
                    <a:lnTo>
                      <a:pt x="348" y="62"/>
                    </a:lnTo>
                    <a:lnTo>
                      <a:pt x="376" y="54"/>
                    </a:lnTo>
                    <a:lnTo>
                      <a:pt x="392" y="26"/>
                    </a:lnTo>
                    <a:lnTo>
                      <a:pt x="390" y="12"/>
                    </a:lnTo>
                    <a:lnTo>
                      <a:pt x="398" y="0"/>
                    </a:lnTo>
                    <a:lnTo>
                      <a:pt x="422" y="6"/>
                    </a:lnTo>
                    <a:lnTo>
                      <a:pt x="416" y="30"/>
                    </a:lnTo>
                    <a:lnTo>
                      <a:pt x="434" y="42"/>
                    </a:lnTo>
                    <a:lnTo>
                      <a:pt x="448" y="100"/>
                    </a:lnTo>
                    <a:lnTo>
                      <a:pt x="464" y="136"/>
                    </a:lnTo>
                    <a:lnTo>
                      <a:pt x="486" y="150"/>
                    </a:lnTo>
                    <a:lnTo>
                      <a:pt x="526" y="148"/>
                    </a:lnTo>
                    <a:lnTo>
                      <a:pt x="544" y="156"/>
                    </a:lnTo>
                    <a:lnTo>
                      <a:pt x="540" y="195"/>
                    </a:lnTo>
                    <a:lnTo>
                      <a:pt x="558" y="209"/>
                    </a:lnTo>
                    <a:lnTo>
                      <a:pt x="578" y="197"/>
                    </a:lnTo>
                    <a:lnTo>
                      <a:pt x="606" y="205"/>
                    </a:lnTo>
                    <a:lnTo>
                      <a:pt x="600" y="227"/>
                    </a:lnTo>
                    <a:lnTo>
                      <a:pt x="608" y="279"/>
                    </a:lnTo>
                    <a:lnTo>
                      <a:pt x="590" y="299"/>
                    </a:lnTo>
                    <a:lnTo>
                      <a:pt x="596" y="335"/>
                    </a:lnTo>
                    <a:lnTo>
                      <a:pt x="590" y="367"/>
                    </a:lnTo>
                    <a:lnTo>
                      <a:pt x="620" y="415"/>
                    </a:lnTo>
                    <a:close/>
                  </a:path>
                </a:pathLst>
              </a:custGeom>
              <a:solidFill>
                <a:srgbClr val="183383"/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 197">
                <a:extLst>
                  <a:ext uri="{FF2B5EF4-FFF2-40B4-BE49-F238E27FC236}">
                    <a16:creationId xmlns:a16="http://schemas.microsoft.com/office/drawing/2014/main" id="{2E6F8F4C-DD69-344F-B2AC-DED801F89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4023" y="4931811"/>
                <a:ext cx="371148" cy="368987"/>
              </a:xfrm>
              <a:custGeom>
                <a:avLst/>
                <a:gdLst>
                  <a:gd name="T0" fmla="*/ 235 w 170"/>
                  <a:gd name="T1" fmla="*/ 53 h 194"/>
                  <a:gd name="T2" fmla="*/ 221 w 170"/>
                  <a:gd name="T3" fmla="*/ 61 h 194"/>
                  <a:gd name="T4" fmla="*/ 215 w 170"/>
                  <a:gd name="T5" fmla="*/ 72 h 194"/>
                  <a:gd name="T6" fmla="*/ 238 w 170"/>
                  <a:gd name="T7" fmla="*/ 94 h 194"/>
                  <a:gd name="T8" fmla="*/ 215 w 170"/>
                  <a:gd name="T9" fmla="*/ 111 h 194"/>
                  <a:gd name="T10" fmla="*/ 190 w 170"/>
                  <a:gd name="T11" fmla="*/ 129 h 194"/>
                  <a:gd name="T12" fmla="*/ 196 w 170"/>
                  <a:gd name="T13" fmla="*/ 153 h 194"/>
                  <a:gd name="T14" fmla="*/ 182 w 170"/>
                  <a:gd name="T15" fmla="*/ 172 h 194"/>
                  <a:gd name="T16" fmla="*/ 160 w 170"/>
                  <a:gd name="T17" fmla="*/ 192 h 194"/>
                  <a:gd name="T18" fmla="*/ 137 w 170"/>
                  <a:gd name="T19" fmla="*/ 198 h 194"/>
                  <a:gd name="T20" fmla="*/ 109 w 170"/>
                  <a:gd name="T21" fmla="*/ 237 h 194"/>
                  <a:gd name="T22" fmla="*/ 101 w 170"/>
                  <a:gd name="T23" fmla="*/ 270 h 194"/>
                  <a:gd name="T24" fmla="*/ 72 w 170"/>
                  <a:gd name="T25" fmla="*/ 270 h 194"/>
                  <a:gd name="T26" fmla="*/ 64 w 170"/>
                  <a:gd name="T27" fmla="*/ 248 h 194"/>
                  <a:gd name="T28" fmla="*/ 39 w 170"/>
                  <a:gd name="T29" fmla="*/ 225 h 194"/>
                  <a:gd name="T30" fmla="*/ 31 w 170"/>
                  <a:gd name="T31" fmla="*/ 153 h 194"/>
                  <a:gd name="T32" fmla="*/ 0 w 170"/>
                  <a:gd name="T33" fmla="*/ 142 h 194"/>
                  <a:gd name="T34" fmla="*/ 28 w 170"/>
                  <a:gd name="T35" fmla="*/ 109 h 194"/>
                  <a:gd name="T36" fmla="*/ 70 w 170"/>
                  <a:gd name="T37" fmla="*/ 109 h 194"/>
                  <a:gd name="T38" fmla="*/ 76 w 170"/>
                  <a:gd name="T39" fmla="*/ 86 h 194"/>
                  <a:gd name="T40" fmla="*/ 92 w 170"/>
                  <a:gd name="T41" fmla="*/ 72 h 194"/>
                  <a:gd name="T42" fmla="*/ 84 w 170"/>
                  <a:gd name="T43" fmla="*/ 11 h 194"/>
                  <a:gd name="T44" fmla="*/ 115 w 170"/>
                  <a:gd name="T45" fmla="*/ 0 h 194"/>
                  <a:gd name="T46" fmla="*/ 121 w 170"/>
                  <a:gd name="T47" fmla="*/ 28 h 194"/>
                  <a:gd name="T48" fmla="*/ 135 w 170"/>
                  <a:gd name="T49" fmla="*/ 47 h 194"/>
                  <a:gd name="T50" fmla="*/ 160 w 170"/>
                  <a:gd name="T51" fmla="*/ 39 h 194"/>
                  <a:gd name="T52" fmla="*/ 190 w 170"/>
                  <a:gd name="T53" fmla="*/ 47 h 194"/>
                  <a:gd name="T54" fmla="*/ 205 w 170"/>
                  <a:gd name="T55" fmla="*/ 28 h 194"/>
                  <a:gd name="T56" fmla="*/ 221 w 170"/>
                  <a:gd name="T57" fmla="*/ 28 h 194"/>
                  <a:gd name="T58" fmla="*/ 235 w 170"/>
                  <a:gd name="T59" fmla="*/ 53 h 19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0" h="194">
                    <a:moveTo>
                      <a:pt x="168" y="38"/>
                    </a:moveTo>
                    <a:lnTo>
                      <a:pt x="158" y="44"/>
                    </a:lnTo>
                    <a:lnTo>
                      <a:pt x="154" y="52"/>
                    </a:lnTo>
                    <a:lnTo>
                      <a:pt x="170" y="68"/>
                    </a:lnTo>
                    <a:lnTo>
                      <a:pt x="154" y="80"/>
                    </a:lnTo>
                    <a:lnTo>
                      <a:pt x="136" y="92"/>
                    </a:lnTo>
                    <a:lnTo>
                      <a:pt x="140" y="110"/>
                    </a:lnTo>
                    <a:lnTo>
                      <a:pt x="130" y="124"/>
                    </a:lnTo>
                    <a:lnTo>
                      <a:pt x="114" y="138"/>
                    </a:lnTo>
                    <a:lnTo>
                      <a:pt x="98" y="142"/>
                    </a:lnTo>
                    <a:lnTo>
                      <a:pt x="78" y="170"/>
                    </a:lnTo>
                    <a:lnTo>
                      <a:pt x="72" y="194"/>
                    </a:lnTo>
                    <a:lnTo>
                      <a:pt x="52" y="194"/>
                    </a:lnTo>
                    <a:lnTo>
                      <a:pt x="46" y="178"/>
                    </a:lnTo>
                    <a:lnTo>
                      <a:pt x="28" y="162"/>
                    </a:lnTo>
                    <a:lnTo>
                      <a:pt x="22" y="110"/>
                    </a:lnTo>
                    <a:lnTo>
                      <a:pt x="0" y="102"/>
                    </a:lnTo>
                    <a:lnTo>
                      <a:pt x="20" y="78"/>
                    </a:lnTo>
                    <a:lnTo>
                      <a:pt x="50" y="78"/>
                    </a:lnTo>
                    <a:lnTo>
                      <a:pt x="54" y="62"/>
                    </a:lnTo>
                    <a:lnTo>
                      <a:pt x="66" y="52"/>
                    </a:lnTo>
                    <a:lnTo>
                      <a:pt x="60" y="8"/>
                    </a:lnTo>
                    <a:lnTo>
                      <a:pt x="82" y="0"/>
                    </a:lnTo>
                    <a:lnTo>
                      <a:pt x="86" y="20"/>
                    </a:lnTo>
                    <a:lnTo>
                      <a:pt x="96" y="34"/>
                    </a:lnTo>
                    <a:lnTo>
                      <a:pt x="114" y="28"/>
                    </a:lnTo>
                    <a:lnTo>
                      <a:pt x="136" y="34"/>
                    </a:lnTo>
                    <a:lnTo>
                      <a:pt x="146" y="20"/>
                    </a:lnTo>
                    <a:lnTo>
                      <a:pt x="158" y="20"/>
                    </a:lnTo>
                    <a:lnTo>
                      <a:pt x="168" y="38"/>
                    </a:lnTo>
                    <a:close/>
                  </a:path>
                </a:pathLst>
              </a:custGeom>
              <a:solidFill>
                <a:srgbClr val="183383"/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198">
                <a:extLst>
                  <a:ext uri="{FF2B5EF4-FFF2-40B4-BE49-F238E27FC236}">
                    <a16:creationId xmlns:a16="http://schemas.microsoft.com/office/drawing/2014/main" id="{9CA7349F-6508-4940-AADE-E3C977E03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8986" y="5577941"/>
                <a:ext cx="493018" cy="525283"/>
              </a:xfrm>
              <a:custGeom>
                <a:avLst/>
                <a:gdLst>
                  <a:gd name="T0" fmla="*/ 315 w 226"/>
                  <a:gd name="T1" fmla="*/ 168 h 276"/>
                  <a:gd name="T2" fmla="*/ 285 w 226"/>
                  <a:gd name="T3" fmla="*/ 193 h 276"/>
                  <a:gd name="T4" fmla="*/ 310 w 226"/>
                  <a:gd name="T5" fmla="*/ 209 h 276"/>
                  <a:gd name="T6" fmla="*/ 285 w 226"/>
                  <a:gd name="T7" fmla="*/ 215 h 276"/>
                  <a:gd name="T8" fmla="*/ 276 w 226"/>
                  <a:gd name="T9" fmla="*/ 234 h 276"/>
                  <a:gd name="T10" fmla="*/ 287 w 226"/>
                  <a:gd name="T11" fmla="*/ 260 h 276"/>
                  <a:gd name="T12" fmla="*/ 271 w 226"/>
                  <a:gd name="T13" fmla="*/ 274 h 276"/>
                  <a:gd name="T14" fmla="*/ 293 w 226"/>
                  <a:gd name="T15" fmla="*/ 295 h 276"/>
                  <a:gd name="T16" fmla="*/ 287 w 226"/>
                  <a:gd name="T17" fmla="*/ 330 h 276"/>
                  <a:gd name="T18" fmla="*/ 271 w 226"/>
                  <a:gd name="T19" fmla="*/ 324 h 276"/>
                  <a:gd name="T20" fmla="*/ 262 w 226"/>
                  <a:gd name="T21" fmla="*/ 346 h 276"/>
                  <a:gd name="T22" fmla="*/ 215 w 226"/>
                  <a:gd name="T23" fmla="*/ 385 h 276"/>
                  <a:gd name="T24" fmla="*/ 209 w 226"/>
                  <a:gd name="T25" fmla="*/ 360 h 276"/>
                  <a:gd name="T26" fmla="*/ 207 w 226"/>
                  <a:gd name="T27" fmla="*/ 348 h 276"/>
                  <a:gd name="T28" fmla="*/ 201 w 226"/>
                  <a:gd name="T29" fmla="*/ 326 h 276"/>
                  <a:gd name="T30" fmla="*/ 201 w 226"/>
                  <a:gd name="T31" fmla="*/ 309 h 276"/>
                  <a:gd name="T32" fmla="*/ 190 w 226"/>
                  <a:gd name="T33" fmla="*/ 293 h 276"/>
                  <a:gd name="T34" fmla="*/ 178 w 226"/>
                  <a:gd name="T35" fmla="*/ 279 h 276"/>
                  <a:gd name="T36" fmla="*/ 176 w 226"/>
                  <a:gd name="T37" fmla="*/ 265 h 276"/>
                  <a:gd name="T38" fmla="*/ 164 w 226"/>
                  <a:gd name="T39" fmla="*/ 248 h 276"/>
                  <a:gd name="T40" fmla="*/ 154 w 226"/>
                  <a:gd name="T41" fmla="*/ 243 h 276"/>
                  <a:gd name="T42" fmla="*/ 139 w 226"/>
                  <a:gd name="T43" fmla="*/ 223 h 276"/>
                  <a:gd name="T44" fmla="*/ 137 w 226"/>
                  <a:gd name="T45" fmla="*/ 215 h 276"/>
                  <a:gd name="T46" fmla="*/ 131 w 226"/>
                  <a:gd name="T47" fmla="*/ 203 h 276"/>
                  <a:gd name="T48" fmla="*/ 131 w 226"/>
                  <a:gd name="T49" fmla="*/ 172 h 276"/>
                  <a:gd name="T50" fmla="*/ 95 w 226"/>
                  <a:gd name="T51" fmla="*/ 137 h 276"/>
                  <a:gd name="T52" fmla="*/ 70 w 226"/>
                  <a:gd name="T53" fmla="*/ 109 h 276"/>
                  <a:gd name="T54" fmla="*/ 39 w 226"/>
                  <a:gd name="T55" fmla="*/ 92 h 276"/>
                  <a:gd name="T56" fmla="*/ 20 w 226"/>
                  <a:gd name="T57" fmla="*/ 64 h 276"/>
                  <a:gd name="T58" fmla="*/ 0 w 226"/>
                  <a:gd name="T59" fmla="*/ 33 h 276"/>
                  <a:gd name="T60" fmla="*/ 28 w 226"/>
                  <a:gd name="T61" fmla="*/ 17 h 276"/>
                  <a:gd name="T62" fmla="*/ 41 w 226"/>
                  <a:gd name="T63" fmla="*/ 0 h 276"/>
                  <a:gd name="T64" fmla="*/ 67 w 226"/>
                  <a:gd name="T65" fmla="*/ 6 h 276"/>
                  <a:gd name="T66" fmla="*/ 67 w 226"/>
                  <a:gd name="T67" fmla="*/ 33 h 276"/>
                  <a:gd name="T68" fmla="*/ 67 w 226"/>
                  <a:gd name="T69" fmla="*/ 59 h 276"/>
                  <a:gd name="T70" fmla="*/ 82 w 226"/>
                  <a:gd name="T71" fmla="*/ 53 h 276"/>
                  <a:gd name="T72" fmla="*/ 100 w 226"/>
                  <a:gd name="T73" fmla="*/ 86 h 276"/>
                  <a:gd name="T74" fmla="*/ 154 w 226"/>
                  <a:gd name="T75" fmla="*/ 86 h 276"/>
                  <a:gd name="T76" fmla="*/ 162 w 226"/>
                  <a:gd name="T77" fmla="*/ 109 h 276"/>
                  <a:gd name="T78" fmla="*/ 182 w 226"/>
                  <a:gd name="T79" fmla="*/ 125 h 276"/>
                  <a:gd name="T80" fmla="*/ 201 w 226"/>
                  <a:gd name="T81" fmla="*/ 125 h 276"/>
                  <a:gd name="T82" fmla="*/ 209 w 226"/>
                  <a:gd name="T83" fmla="*/ 90 h 276"/>
                  <a:gd name="T84" fmla="*/ 248 w 226"/>
                  <a:gd name="T85" fmla="*/ 67 h 276"/>
                  <a:gd name="T86" fmla="*/ 252 w 226"/>
                  <a:gd name="T87" fmla="*/ 98 h 276"/>
                  <a:gd name="T88" fmla="*/ 279 w 226"/>
                  <a:gd name="T89" fmla="*/ 111 h 276"/>
                  <a:gd name="T90" fmla="*/ 279 w 226"/>
                  <a:gd name="T91" fmla="*/ 137 h 276"/>
                  <a:gd name="T92" fmla="*/ 299 w 226"/>
                  <a:gd name="T93" fmla="*/ 139 h 276"/>
                  <a:gd name="T94" fmla="*/ 315 w 226"/>
                  <a:gd name="T95" fmla="*/ 168 h 2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26" h="276">
                    <a:moveTo>
                      <a:pt x="226" y="120"/>
                    </a:moveTo>
                    <a:lnTo>
                      <a:pt x="204" y="138"/>
                    </a:lnTo>
                    <a:lnTo>
                      <a:pt x="222" y="150"/>
                    </a:lnTo>
                    <a:lnTo>
                      <a:pt x="204" y="154"/>
                    </a:lnTo>
                    <a:lnTo>
                      <a:pt x="198" y="168"/>
                    </a:lnTo>
                    <a:lnTo>
                      <a:pt x="206" y="186"/>
                    </a:lnTo>
                    <a:lnTo>
                      <a:pt x="194" y="196"/>
                    </a:lnTo>
                    <a:lnTo>
                      <a:pt x="210" y="212"/>
                    </a:lnTo>
                    <a:lnTo>
                      <a:pt x="206" y="236"/>
                    </a:lnTo>
                    <a:lnTo>
                      <a:pt x="194" y="232"/>
                    </a:lnTo>
                    <a:lnTo>
                      <a:pt x="188" y="248"/>
                    </a:lnTo>
                    <a:lnTo>
                      <a:pt x="154" y="276"/>
                    </a:lnTo>
                    <a:lnTo>
                      <a:pt x="150" y="258"/>
                    </a:lnTo>
                    <a:lnTo>
                      <a:pt x="148" y="250"/>
                    </a:lnTo>
                    <a:lnTo>
                      <a:pt x="144" y="234"/>
                    </a:lnTo>
                    <a:lnTo>
                      <a:pt x="144" y="222"/>
                    </a:lnTo>
                    <a:lnTo>
                      <a:pt x="136" y="210"/>
                    </a:lnTo>
                    <a:lnTo>
                      <a:pt x="128" y="200"/>
                    </a:lnTo>
                    <a:lnTo>
                      <a:pt x="126" y="190"/>
                    </a:lnTo>
                    <a:lnTo>
                      <a:pt x="118" y="178"/>
                    </a:lnTo>
                    <a:lnTo>
                      <a:pt x="110" y="174"/>
                    </a:lnTo>
                    <a:lnTo>
                      <a:pt x="100" y="160"/>
                    </a:lnTo>
                    <a:lnTo>
                      <a:pt x="98" y="154"/>
                    </a:lnTo>
                    <a:lnTo>
                      <a:pt x="94" y="146"/>
                    </a:lnTo>
                    <a:lnTo>
                      <a:pt x="94" y="124"/>
                    </a:lnTo>
                    <a:lnTo>
                      <a:pt x="68" y="98"/>
                    </a:lnTo>
                    <a:lnTo>
                      <a:pt x="50" y="78"/>
                    </a:lnTo>
                    <a:lnTo>
                      <a:pt x="28" y="66"/>
                    </a:lnTo>
                    <a:lnTo>
                      <a:pt x="14" y="46"/>
                    </a:lnTo>
                    <a:lnTo>
                      <a:pt x="0" y="24"/>
                    </a:lnTo>
                    <a:lnTo>
                      <a:pt x="20" y="12"/>
                    </a:lnTo>
                    <a:lnTo>
                      <a:pt x="30" y="0"/>
                    </a:lnTo>
                    <a:lnTo>
                      <a:pt x="48" y="4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58" y="38"/>
                    </a:lnTo>
                    <a:lnTo>
                      <a:pt x="72" y="62"/>
                    </a:lnTo>
                    <a:lnTo>
                      <a:pt x="110" y="62"/>
                    </a:lnTo>
                    <a:lnTo>
                      <a:pt x="116" y="78"/>
                    </a:lnTo>
                    <a:lnTo>
                      <a:pt x="130" y="90"/>
                    </a:lnTo>
                    <a:lnTo>
                      <a:pt x="144" y="90"/>
                    </a:lnTo>
                    <a:lnTo>
                      <a:pt x="150" y="64"/>
                    </a:lnTo>
                    <a:lnTo>
                      <a:pt x="178" y="48"/>
                    </a:lnTo>
                    <a:lnTo>
                      <a:pt x="180" y="70"/>
                    </a:lnTo>
                    <a:lnTo>
                      <a:pt x="200" y="80"/>
                    </a:lnTo>
                    <a:lnTo>
                      <a:pt x="200" y="98"/>
                    </a:lnTo>
                    <a:lnTo>
                      <a:pt x="214" y="100"/>
                    </a:lnTo>
                    <a:lnTo>
                      <a:pt x="226" y="120"/>
                    </a:lnTo>
                    <a:close/>
                  </a:path>
                </a:pathLst>
              </a:custGeom>
              <a:solidFill>
                <a:srgbClr val="183383"/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38">
                <a:extLst>
                  <a:ext uri="{FF2B5EF4-FFF2-40B4-BE49-F238E27FC236}">
                    <a16:creationId xmlns:a16="http://schemas.microsoft.com/office/drawing/2014/main" id="{115B072C-779A-A943-9B82-3C5B80076F59}"/>
                  </a:ext>
                </a:extLst>
              </p:cNvPr>
              <p:cNvSpPr/>
              <p:nvPr/>
            </p:nvSpPr>
            <p:spPr>
              <a:xfrm>
                <a:off x="3060718" y="5278857"/>
                <a:ext cx="2396160" cy="684657"/>
              </a:xfrm>
              <a:custGeom>
                <a:avLst/>
                <a:gdLst>
                  <a:gd name="connsiteX0" fmla="*/ 2233612 w 2233612"/>
                  <a:gd name="connsiteY0" fmla="*/ 128588 h 704850"/>
                  <a:gd name="connsiteX1" fmla="*/ 2233612 w 2233612"/>
                  <a:gd name="connsiteY1" fmla="*/ 0 h 704850"/>
                  <a:gd name="connsiteX2" fmla="*/ 261937 w 2233612"/>
                  <a:gd name="connsiteY2" fmla="*/ 0 h 704850"/>
                  <a:gd name="connsiteX3" fmla="*/ 252412 w 2233612"/>
                  <a:gd name="connsiteY3" fmla="*/ 33338 h 704850"/>
                  <a:gd name="connsiteX4" fmla="*/ 252412 w 2233612"/>
                  <a:gd name="connsiteY4" fmla="*/ 57150 h 704850"/>
                  <a:gd name="connsiteX5" fmla="*/ 214312 w 2233612"/>
                  <a:gd name="connsiteY5" fmla="*/ 80963 h 704850"/>
                  <a:gd name="connsiteX6" fmla="*/ 228600 w 2233612"/>
                  <a:gd name="connsiteY6" fmla="*/ 123825 h 704850"/>
                  <a:gd name="connsiteX7" fmla="*/ 214312 w 2233612"/>
                  <a:gd name="connsiteY7" fmla="*/ 180975 h 704850"/>
                  <a:gd name="connsiteX8" fmla="*/ 185737 w 2233612"/>
                  <a:gd name="connsiteY8" fmla="*/ 209550 h 704850"/>
                  <a:gd name="connsiteX9" fmla="*/ 161925 w 2233612"/>
                  <a:gd name="connsiteY9" fmla="*/ 200025 h 704850"/>
                  <a:gd name="connsiteX10" fmla="*/ 128587 w 2233612"/>
                  <a:gd name="connsiteY10" fmla="*/ 223838 h 704850"/>
                  <a:gd name="connsiteX11" fmla="*/ 123825 w 2233612"/>
                  <a:gd name="connsiteY11" fmla="*/ 266700 h 704850"/>
                  <a:gd name="connsiteX12" fmla="*/ 9525 w 2233612"/>
                  <a:gd name="connsiteY12" fmla="*/ 347663 h 704850"/>
                  <a:gd name="connsiteX13" fmla="*/ 28575 w 2233612"/>
                  <a:gd name="connsiteY13" fmla="*/ 395288 h 704850"/>
                  <a:gd name="connsiteX14" fmla="*/ 4762 w 2233612"/>
                  <a:gd name="connsiteY14" fmla="*/ 476250 h 704850"/>
                  <a:gd name="connsiteX15" fmla="*/ 19050 w 2233612"/>
                  <a:gd name="connsiteY15" fmla="*/ 528638 h 704850"/>
                  <a:gd name="connsiteX16" fmla="*/ 0 w 2233612"/>
                  <a:gd name="connsiteY16" fmla="*/ 571500 h 704850"/>
                  <a:gd name="connsiteX17" fmla="*/ 42862 w 2233612"/>
                  <a:gd name="connsiteY17" fmla="*/ 590550 h 704850"/>
                  <a:gd name="connsiteX18" fmla="*/ 85725 w 2233612"/>
                  <a:gd name="connsiteY18" fmla="*/ 600075 h 704850"/>
                  <a:gd name="connsiteX19" fmla="*/ 100012 w 2233612"/>
                  <a:gd name="connsiteY19" fmla="*/ 576263 h 704850"/>
                  <a:gd name="connsiteX20" fmla="*/ 142875 w 2233612"/>
                  <a:gd name="connsiteY20" fmla="*/ 595313 h 704850"/>
                  <a:gd name="connsiteX21" fmla="*/ 152400 w 2233612"/>
                  <a:gd name="connsiteY21" fmla="*/ 571500 h 704850"/>
                  <a:gd name="connsiteX22" fmla="*/ 195262 w 2233612"/>
                  <a:gd name="connsiteY22" fmla="*/ 576263 h 704850"/>
                  <a:gd name="connsiteX23" fmla="*/ 223837 w 2233612"/>
                  <a:gd name="connsiteY23" fmla="*/ 561975 h 704850"/>
                  <a:gd name="connsiteX24" fmla="*/ 252412 w 2233612"/>
                  <a:gd name="connsiteY24" fmla="*/ 585788 h 704850"/>
                  <a:gd name="connsiteX25" fmla="*/ 271462 w 2233612"/>
                  <a:gd name="connsiteY25" fmla="*/ 557213 h 704850"/>
                  <a:gd name="connsiteX26" fmla="*/ 419100 w 2233612"/>
                  <a:gd name="connsiteY26" fmla="*/ 571500 h 704850"/>
                  <a:gd name="connsiteX27" fmla="*/ 481012 w 2233612"/>
                  <a:gd name="connsiteY27" fmla="*/ 604838 h 704850"/>
                  <a:gd name="connsiteX28" fmla="*/ 628650 w 2233612"/>
                  <a:gd name="connsiteY28" fmla="*/ 628650 h 704850"/>
                  <a:gd name="connsiteX29" fmla="*/ 728662 w 2233612"/>
                  <a:gd name="connsiteY29" fmla="*/ 638175 h 704850"/>
                  <a:gd name="connsiteX30" fmla="*/ 823912 w 2233612"/>
                  <a:gd name="connsiteY30" fmla="*/ 609600 h 704850"/>
                  <a:gd name="connsiteX31" fmla="*/ 909637 w 2233612"/>
                  <a:gd name="connsiteY31" fmla="*/ 704850 h 704850"/>
                  <a:gd name="connsiteX32" fmla="*/ 971550 w 2233612"/>
                  <a:gd name="connsiteY32" fmla="*/ 700088 h 704850"/>
                  <a:gd name="connsiteX33" fmla="*/ 1042987 w 2233612"/>
                  <a:gd name="connsiteY33" fmla="*/ 666750 h 704850"/>
                  <a:gd name="connsiteX34" fmla="*/ 1076325 w 2233612"/>
                  <a:gd name="connsiteY34" fmla="*/ 600075 h 704850"/>
                  <a:gd name="connsiteX35" fmla="*/ 1076325 w 2233612"/>
                  <a:gd name="connsiteY35" fmla="*/ 557213 h 704850"/>
                  <a:gd name="connsiteX36" fmla="*/ 1238250 w 2233612"/>
                  <a:gd name="connsiteY36" fmla="*/ 395288 h 704850"/>
                  <a:gd name="connsiteX37" fmla="*/ 1466850 w 2233612"/>
                  <a:gd name="connsiteY37" fmla="*/ 266700 h 704850"/>
                  <a:gd name="connsiteX38" fmla="*/ 1924050 w 2233612"/>
                  <a:gd name="connsiteY38" fmla="*/ 219075 h 704850"/>
                  <a:gd name="connsiteX39" fmla="*/ 2233612 w 2233612"/>
                  <a:gd name="connsiteY39" fmla="*/ 128588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233612" h="704850">
                    <a:moveTo>
                      <a:pt x="2233612" y="128588"/>
                    </a:moveTo>
                    <a:lnTo>
                      <a:pt x="2233612" y="0"/>
                    </a:lnTo>
                    <a:lnTo>
                      <a:pt x="261937" y="0"/>
                    </a:lnTo>
                    <a:lnTo>
                      <a:pt x="252412" y="33338"/>
                    </a:lnTo>
                    <a:lnTo>
                      <a:pt x="252412" y="57150"/>
                    </a:lnTo>
                    <a:lnTo>
                      <a:pt x="214312" y="80963"/>
                    </a:lnTo>
                    <a:lnTo>
                      <a:pt x="228600" y="123825"/>
                    </a:lnTo>
                    <a:lnTo>
                      <a:pt x="214312" y="180975"/>
                    </a:lnTo>
                    <a:lnTo>
                      <a:pt x="185737" y="209550"/>
                    </a:lnTo>
                    <a:lnTo>
                      <a:pt x="161925" y="200025"/>
                    </a:lnTo>
                    <a:lnTo>
                      <a:pt x="128587" y="223838"/>
                    </a:lnTo>
                    <a:lnTo>
                      <a:pt x="123825" y="266700"/>
                    </a:lnTo>
                    <a:lnTo>
                      <a:pt x="9525" y="347663"/>
                    </a:lnTo>
                    <a:lnTo>
                      <a:pt x="28575" y="395288"/>
                    </a:lnTo>
                    <a:lnTo>
                      <a:pt x="4762" y="476250"/>
                    </a:lnTo>
                    <a:lnTo>
                      <a:pt x="19050" y="528638"/>
                    </a:lnTo>
                    <a:lnTo>
                      <a:pt x="0" y="571500"/>
                    </a:lnTo>
                    <a:lnTo>
                      <a:pt x="42862" y="590550"/>
                    </a:lnTo>
                    <a:lnTo>
                      <a:pt x="85725" y="600075"/>
                    </a:lnTo>
                    <a:lnTo>
                      <a:pt x="100012" y="576263"/>
                    </a:lnTo>
                    <a:lnTo>
                      <a:pt x="142875" y="595313"/>
                    </a:lnTo>
                    <a:lnTo>
                      <a:pt x="152400" y="571500"/>
                    </a:lnTo>
                    <a:lnTo>
                      <a:pt x="195262" y="576263"/>
                    </a:lnTo>
                    <a:lnTo>
                      <a:pt x="223837" y="561975"/>
                    </a:lnTo>
                    <a:lnTo>
                      <a:pt x="252412" y="585788"/>
                    </a:lnTo>
                    <a:lnTo>
                      <a:pt x="271462" y="557213"/>
                    </a:lnTo>
                    <a:lnTo>
                      <a:pt x="419100" y="571500"/>
                    </a:lnTo>
                    <a:lnTo>
                      <a:pt x="481012" y="604838"/>
                    </a:lnTo>
                    <a:lnTo>
                      <a:pt x="628650" y="628650"/>
                    </a:lnTo>
                    <a:lnTo>
                      <a:pt x="728662" y="638175"/>
                    </a:lnTo>
                    <a:lnTo>
                      <a:pt x="823912" y="609600"/>
                    </a:lnTo>
                    <a:lnTo>
                      <a:pt x="909637" y="704850"/>
                    </a:lnTo>
                    <a:lnTo>
                      <a:pt x="971550" y="700088"/>
                    </a:lnTo>
                    <a:lnTo>
                      <a:pt x="1042987" y="666750"/>
                    </a:lnTo>
                    <a:lnTo>
                      <a:pt x="1076325" y="600075"/>
                    </a:lnTo>
                    <a:lnTo>
                      <a:pt x="1076325" y="557213"/>
                    </a:lnTo>
                    <a:lnTo>
                      <a:pt x="1238250" y="395288"/>
                    </a:lnTo>
                    <a:lnTo>
                      <a:pt x="1466850" y="266700"/>
                    </a:lnTo>
                    <a:lnTo>
                      <a:pt x="1924050" y="219075"/>
                    </a:lnTo>
                    <a:lnTo>
                      <a:pt x="2233612" y="128588"/>
                    </a:lnTo>
                    <a:close/>
                  </a:path>
                </a:pathLst>
              </a:custGeom>
              <a:solidFill>
                <a:srgbClr val="183383"/>
              </a:solidFill>
              <a:ln w="1905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39">
                <a:extLst>
                  <a:ext uri="{FF2B5EF4-FFF2-40B4-BE49-F238E27FC236}">
                    <a16:creationId xmlns:a16="http://schemas.microsoft.com/office/drawing/2014/main" id="{EEC634D9-1DCA-B24F-A12C-1C4EA4561AB0}"/>
                  </a:ext>
                </a:extLst>
              </p:cNvPr>
              <p:cNvSpPr/>
              <p:nvPr/>
            </p:nvSpPr>
            <p:spPr>
              <a:xfrm>
                <a:off x="836671" y="2512020"/>
                <a:ext cx="1240965" cy="553266"/>
              </a:xfrm>
              <a:custGeom>
                <a:avLst/>
                <a:gdLst>
                  <a:gd name="connsiteX0" fmla="*/ 684535 w 1170568"/>
                  <a:gd name="connsiteY0" fmla="*/ 0 h 569584"/>
                  <a:gd name="connsiteX1" fmla="*/ 709325 w 1170568"/>
                  <a:gd name="connsiteY1" fmla="*/ 24790 h 569584"/>
                  <a:gd name="connsiteX2" fmla="*/ 702242 w 1170568"/>
                  <a:gd name="connsiteY2" fmla="*/ 63746 h 569584"/>
                  <a:gd name="connsiteX3" fmla="*/ 744740 w 1170568"/>
                  <a:gd name="connsiteY3" fmla="*/ 67288 h 569584"/>
                  <a:gd name="connsiteX4" fmla="*/ 790779 w 1170568"/>
                  <a:gd name="connsiteY4" fmla="*/ 60205 h 569584"/>
                  <a:gd name="connsiteX5" fmla="*/ 822652 w 1170568"/>
                  <a:gd name="connsiteY5" fmla="*/ 70829 h 569584"/>
                  <a:gd name="connsiteX6" fmla="*/ 833276 w 1170568"/>
                  <a:gd name="connsiteY6" fmla="*/ 99161 h 569584"/>
                  <a:gd name="connsiteX7" fmla="*/ 812028 w 1170568"/>
                  <a:gd name="connsiteY7" fmla="*/ 138117 h 569584"/>
                  <a:gd name="connsiteX8" fmla="*/ 819111 w 1170568"/>
                  <a:gd name="connsiteY8" fmla="*/ 162907 h 569584"/>
                  <a:gd name="connsiteX9" fmla="*/ 836818 w 1170568"/>
                  <a:gd name="connsiteY9" fmla="*/ 169990 h 569584"/>
                  <a:gd name="connsiteX10" fmla="*/ 865150 w 1170568"/>
                  <a:gd name="connsiteY10" fmla="*/ 155825 h 569584"/>
                  <a:gd name="connsiteX11" fmla="*/ 897023 w 1170568"/>
                  <a:gd name="connsiteY11" fmla="*/ 120410 h 569584"/>
                  <a:gd name="connsiteX12" fmla="*/ 953686 w 1170568"/>
                  <a:gd name="connsiteY12" fmla="*/ 113327 h 569584"/>
                  <a:gd name="connsiteX13" fmla="*/ 957228 w 1170568"/>
                  <a:gd name="connsiteY13" fmla="*/ 152283 h 569584"/>
                  <a:gd name="connsiteX14" fmla="*/ 957228 w 1170568"/>
                  <a:gd name="connsiteY14" fmla="*/ 191239 h 569584"/>
                  <a:gd name="connsiteX15" fmla="*/ 950145 w 1170568"/>
                  <a:gd name="connsiteY15" fmla="*/ 230195 h 569584"/>
                  <a:gd name="connsiteX16" fmla="*/ 989101 w 1170568"/>
                  <a:gd name="connsiteY16" fmla="*/ 258527 h 569584"/>
                  <a:gd name="connsiteX17" fmla="*/ 1035140 w 1170568"/>
                  <a:gd name="connsiteY17" fmla="*/ 233737 h 569584"/>
                  <a:gd name="connsiteX18" fmla="*/ 1070555 w 1170568"/>
                  <a:gd name="connsiteY18" fmla="*/ 237278 h 569584"/>
                  <a:gd name="connsiteX19" fmla="*/ 1070555 w 1170568"/>
                  <a:gd name="connsiteY19" fmla="*/ 279776 h 569584"/>
                  <a:gd name="connsiteX20" fmla="*/ 1049306 w 1170568"/>
                  <a:gd name="connsiteY20" fmla="*/ 297483 h 569584"/>
                  <a:gd name="connsiteX21" fmla="*/ 1035140 w 1170568"/>
                  <a:gd name="connsiteY21" fmla="*/ 315190 h 569584"/>
                  <a:gd name="connsiteX22" fmla="*/ 1035140 w 1170568"/>
                  <a:gd name="connsiteY22" fmla="*/ 347064 h 569584"/>
                  <a:gd name="connsiteX23" fmla="*/ 1170568 w 1170568"/>
                  <a:gd name="connsiteY23" fmla="*/ 422043 h 569584"/>
                  <a:gd name="connsiteX24" fmla="*/ 1025888 w 1170568"/>
                  <a:gd name="connsiteY24" fmla="*/ 507478 h 569584"/>
                  <a:gd name="connsiteX25" fmla="*/ 1026319 w 1170568"/>
                  <a:gd name="connsiteY25" fmla="*/ 507671 h 569584"/>
                  <a:gd name="connsiteX26" fmla="*/ 950119 w 1170568"/>
                  <a:gd name="connsiteY26" fmla="*/ 569584 h 569584"/>
                  <a:gd name="connsiteX27" fmla="*/ 411957 w 1170568"/>
                  <a:gd name="connsiteY27" fmla="*/ 407659 h 569584"/>
                  <a:gd name="connsiteX28" fmla="*/ 0 w 1170568"/>
                  <a:gd name="connsiteY28" fmla="*/ 252878 h 569584"/>
                  <a:gd name="connsiteX29" fmla="*/ 0 w 1170568"/>
                  <a:gd name="connsiteY29" fmla="*/ 214778 h 569584"/>
                  <a:gd name="connsiteX30" fmla="*/ 38100 w 1170568"/>
                  <a:gd name="connsiteY30" fmla="*/ 126671 h 569584"/>
                  <a:gd name="connsiteX31" fmla="*/ 307182 w 1170568"/>
                  <a:gd name="connsiteY31" fmla="*/ 186203 h 569584"/>
                  <a:gd name="connsiteX32" fmla="*/ 331227 w 1170568"/>
                  <a:gd name="connsiteY32" fmla="*/ 196951 h 569584"/>
                  <a:gd name="connsiteX33" fmla="*/ 307737 w 1170568"/>
                  <a:gd name="connsiteY33" fmla="*/ 185681 h 569584"/>
                  <a:gd name="connsiteX34" fmla="*/ 432113 w 1170568"/>
                  <a:gd name="connsiteY34" fmla="*/ 103862 h 569584"/>
                  <a:gd name="connsiteX35" fmla="*/ 492075 w 1170568"/>
                  <a:gd name="connsiteY35" fmla="*/ 15264 h 569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170568" h="569584">
                    <a:moveTo>
                      <a:pt x="684535" y="0"/>
                    </a:moveTo>
                    <a:lnTo>
                      <a:pt x="709325" y="24790"/>
                    </a:lnTo>
                    <a:lnTo>
                      <a:pt x="702242" y="63746"/>
                    </a:lnTo>
                    <a:lnTo>
                      <a:pt x="744740" y="67288"/>
                    </a:lnTo>
                    <a:lnTo>
                      <a:pt x="790779" y="60205"/>
                    </a:lnTo>
                    <a:lnTo>
                      <a:pt x="822652" y="70829"/>
                    </a:lnTo>
                    <a:lnTo>
                      <a:pt x="833276" y="99161"/>
                    </a:lnTo>
                    <a:lnTo>
                      <a:pt x="812028" y="138117"/>
                    </a:lnTo>
                    <a:lnTo>
                      <a:pt x="819111" y="162907"/>
                    </a:lnTo>
                    <a:lnTo>
                      <a:pt x="836818" y="169990"/>
                    </a:lnTo>
                    <a:lnTo>
                      <a:pt x="865150" y="155825"/>
                    </a:lnTo>
                    <a:lnTo>
                      <a:pt x="897023" y="120410"/>
                    </a:lnTo>
                    <a:lnTo>
                      <a:pt x="953686" y="113327"/>
                    </a:lnTo>
                    <a:lnTo>
                      <a:pt x="957228" y="152283"/>
                    </a:lnTo>
                    <a:lnTo>
                      <a:pt x="957228" y="191239"/>
                    </a:lnTo>
                    <a:lnTo>
                      <a:pt x="950145" y="230195"/>
                    </a:lnTo>
                    <a:lnTo>
                      <a:pt x="989101" y="258527"/>
                    </a:lnTo>
                    <a:lnTo>
                      <a:pt x="1035140" y="233737"/>
                    </a:lnTo>
                    <a:lnTo>
                      <a:pt x="1070555" y="237278"/>
                    </a:lnTo>
                    <a:lnTo>
                      <a:pt x="1070555" y="279776"/>
                    </a:lnTo>
                    <a:lnTo>
                      <a:pt x="1049306" y="297483"/>
                    </a:lnTo>
                    <a:lnTo>
                      <a:pt x="1035140" y="315190"/>
                    </a:lnTo>
                    <a:lnTo>
                      <a:pt x="1035140" y="347064"/>
                    </a:lnTo>
                    <a:lnTo>
                      <a:pt x="1170568" y="422043"/>
                    </a:lnTo>
                    <a:lnTo>
                      <a:pt x="1025888" y="507478"/>
                    </a:lnTo>
                    <a:lnTo>
                      <a:pt x="1026319" y="507671"/>
                    </a:lnTo>
                    <a:lnTo>
                      <a:pt x="950119" y="569584"/>
                    </a:lnTo>
                    <a:lnTo>
                      <a:pt x="411957" y="407659"/>
                    </a:lnTo>
                    <a:lnTo>
                      <a:pt x="0" y="252878"/>
                    </a:lnTo>
                    <a:lnTo>
                      <a:pt x="0" y="214778"/>
                    </a:lnTo>
                    <a:lnTo>
                      <a:pt x="38100" y="126671"/>
                    </a:lnTo>
                    <a:lnTo>
                      <a:pt x="307182" y="186203"/>
                    </a:lnTo>
                    <a:lnTo>
                      <a:pt x="331227" y="196951"/>
                    </a:lnTo>
                    <a:lnTo>
                      <a:pt x="307737" y="185681"/>
                    </a:lnTo>
                    <a:lnTo>
                      <a:pt x="432113" y="103862"/>
                    </a:lnTo>
                    <a:lnTo>
                      <a:pt x="492075" y="15264"/>
                    </a:lnTo>
                    <a:close/>
                  </a:path>
                </a:pathLst>
              </a:custGeom>
              <a:solidFill>
                <a:srgbClr val="183383"/>
              </a:solidFill>
              <a:ln w="952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3FD3F70-5A84-6549-A0F9-9117C8D81466}"/>
                  </a:ext>
                </a:extLst>
              </p:cNvPr>
              <p:cNvSpPr/>
              <p:nvPr/>
            </p:nvSpPr>
            <p:spPr>
              <a:xfrm>
                <a:off x="2397297" y="5064300"/>
                <a:ext cx="113523" cy="104015"/>
              </a:xfrm>
              <a:prstGeom prst="ellipse">
                <a:avLst/>
              </a:prstGeom>
              <a:solidFill>
                <a:srgbClr val="183383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48B569C-A632-6A4F-AA6B-79EABD4D4472}"/>
                </a:ext>
              </a:extLst>
            </p:cNvPr>
            <p:cNvSpPr/>
            <p:nvPr/>
          </p:nvSpPr>
          <p:spPr>
            <a:xfrm>
              <a:off x="457199" y="1593273"/>
              <a:ext cx="6026727" cy="43826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B46A407-16C8-D943-9F11-550C189B5671}"/>
              </a:ext>
            </a:extLst>
          </p:cNvPr>
          <p:cNvCxnSpPr/>
          <p:nvPr/>
        </p:nvCxnSpPr>
        <p:spPr>
          <a:xfrm>
            <a:off x="6128657" y="1239229"/>
            <a:ext cx="0" cy="5349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978CD531-60F2-D34E-88FF-E0507D317E2A}"/>
              </a:ext>
            </a:extLst>
          </p:cNvPr>
          <p:cNvSpPr/>
          <p:nvPr/>
        </p:nvSpPr>
        <p:spPr>
          <a:xfrm>
            <a:off x="352068" y="1314073"/>
            <a:ext cx="3435694" cy="405051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География и демография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6196B54-2097-FF46-B1A7-DF93999D4491}"/>
              </a:ext>
            </a:extLst>
          </p:cNvPr>
          <p:cNvSpPr/>
          <p:nvPr/>
        </p:nvSpPr>
        <p:spPr>
          <a:xfrm>
            <a:off x="6148120" y="1314073"/>
            <a:ext cx="3435694" cy="405051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Система здравоохранения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DCDBF4AB-85A3-1A41-A23B-55BA9F83E18F}"/>
              </a:ext>
            </a:extLst>
          </p:cNvPr>
          <p:cNvSpPr txBox="1">
            <a:spLocks/>
          </p:cNvSpPr>
          <p:nvPr/>
        </p:nvSpPr>
        <p:spPr>
          <a:xfrm>
            <a:off x="6185298" y="1811319"/>
            <a:ext cx="5714285" cy="18855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472C4"/>
                </a:solidFill>
                <a:latin typeface="Gotham Book" panose="02000504050000020004"/>
              </a:rPr>
              <a:t>60% </a:t>
            </a:r>
            <a:r>
              <a:rPr lang="ru-RU" sz="2000" b="1" dirty="0" smtClean="0">
                <a:solidFill>
                  <a:srgbClr val="4472C4"/>
                </a:solidFill>
                <a:latin typeface="Gotham Book" panose="02000504050000020004"/>
              </a:rPr>
              <a:t>Министерство здравоохранения</a:t>
            </a:r>
            <a:endParaRPr lang="en-US" sz="2000" b="1" dirty="0">
              <a:solidFill>
                <a:srgbClr val="4472C4"/>
              </a:solidFill>
              <a:latin typeface="Gotham Book" panose="02000504050000020004"/>
            </a:endParaRP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3A3FE3E4-9BEE-2444-8894-3019FEEDA415}"/>
              </a:ext>
            </a:extLst>
          </p:cNvPr>
          <p:cNvSpPr txBox="1">
            <a:spLocks/>
          </p:cNvSpPr>
          <p:nvPr/>
        </p:nvSpPr>
        <p:spPr>
          <a:xfrm>
            <a:off x="6185298" y="4868502"/>
            <a:ext cx="5714285" cy="18855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500"/>
              </a:lnSpc>
              <a:buNone/>
            </a:pPr>
            <a:r>
              <a:rPr lang="en-US" sz="2000" b="1" dirty="0">
                <a:solidFill>
                  <a:schemeClr val="accent2"/>
                </a:solidFill>
                <a:latin typeface="Gotham Book" panose="02000504050000020004"/>
              </a:rPr>
              <a:t>40% </a:t>
            </a:r>
            <a:r>
              <a:rPr lang="ru-RU" sz="1700" b="1" dirty="0" smtClean="0">
                <a:solidFill>
                  <a:schemeClr val="accent2"/>
                </a:solidFill>
                <a:latin typeface="Gotham Book" panose="02000504050000020004"/>
              </a:rPr>
              <a:t>государственный и частный сектор</a:t>
            </a:r>
            <a:endParaRPr lang="en-US" sz="1700" b="1" dirty="0">
              <a:solidFill>
                <a:schemeClr val="accent2"/>
              </a:solidFill>
              <a:latin typeface="Gotham Book" panose="02000504050000020004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73ABACFC-2636-5C42-98B1-BBF57B779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816890" y="2878637"/>
            <a:ext cx="2451100" cy="1968500"/>
          </a:xfrm>
          <a:prstGeom prst="rect">
            <a:avLst/>
          </a:prstGeom>
        </p:spPr>
      </p:pic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7423C2D4-8154-AB4A-A487-10D13D1CC4C5}"/>
              </a:ext>
            </a:extLst>
          </p:cNvPr>
          <p:cNvSpPr txBox="1">
            <a:spLocks/>
          </p:cNvSpPr>
          <p:nvPr/>
        </p:nvSpPr>
        <p:spPr>
          <a:xfrm>
            <a:off x="9576589" y="2176900"/>
            <a:ext cx="2627625" cy="894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000" dirty="0">
                <a:solidFill>
                  <a:srgbClr val="4472C4"/>
                </a:solidFill>
                <a:latin typeface="Gotham Book" panose="02000504050000020004"/>
              </a:rPr>
              <a:t>&gt;200 </a:t>
            </a:r>
            <a:r>
              <a:rPr lang="ru-RU" sz="2000" dirty="0" smtClean="0">
                <a:solidFill>
                  <a:srgbClr val="4472C4"/>
                </a:solidFill>
                <a:latin typeface="Gotham Book" panose="02000504050000020004"/>
              </a:rPr>
              <a:t>больниц</a:t>
            </a:r>
            <a:endParaRPr lang="en-US" sz="2000" dirty="0">
              <a:solidFill>
                <a:srgbClr val="4472C4"/>
              </a:solidFill>
              <a:latin typeface="Gotham Book" panose="02000504050000020004"/>
            </a:endParaRPr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000" dirty="0" smtClean="0">
                <a:solidFill>
                  <a:srgbClr val="4472C4"/>
                </a:solidFill>
                <a:latin typeface="Gotham Book" panose="02000504050000020004"/>
              </a:rPr>
              <a:t>250,000</a:t>
            </a:r>
            <a:r>
              <a:rPr lang="ru-RU" sz="2000" dirty="0" smtClean="0">
                <a:solidFill>
                  <a:srgbClr val="4472C4"/>
                </a:solidFill>
                <a:latin typeface="Gotham Book" panose="02000504050000020004"/>
              </a:rPr>
              <a:t> </a:t>
            </a:r>
            <a:r>
              <a:rPr lang="ru-RU" sz="1700" dirty="0" smtClean="0">
                <a:solidFill>
                  <a:srgbClr val="4472C4"/>
                </a:solidFill>
                <a:latin typeface="Gotham Book" panose="02000504050000020004"/>
              </a:rPr>
              <a:t>сотрудников</a:t>
            </a:r>
            <a:endParaRPr lang="en-US" sz="1700" dirty="0">
              <a:solidFill>
                <a:srgbClr val="4472C4"/>
              </a:solidFill>
              <a:latin typeface="Gotham Book" panose="02000504050000020004"/>
            </a:endParaRP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0CCB92A1-8DED-8A41-982F-EA9322014B8D}"/>
              </a:ext>
            </a:extLst>
          </p:cNvPr>
          <p:cNvSpPr txBox="1">
            <a:spLocks/>
          </p:cNvSpPr>
          <p:nvPr/>
        </p:nvSpPr>
        <p:spPr>
          <a:xfrm>
            <a:off x="6489930" y="2176900"/>
            <a:ext cx="2080581" cy="894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000" dirty="0">
                <a:solidFill>
                  <a:srgbClr val="4472C4"/>
                </a:solidFill>
                <a:latin typeface="Gotham Book" panose="02000504050000020004"/>
              </a:rPr>
              <a:t>&gt;2000 </a:t>
            </a:r>
            <a:r>
              <a:rPr lang="ru-RU" sz="2000" dirty="0" smtClean="0">
                <a:solidFill>
                  <a:srgbClr val="4472C4"/>
                </a:solidFill>
                <a:latin typeface="Gotham Book" panose="02000504050000020004"/>
              </a:rPr>
              <a:t>центры ПМСП</a:t>
            </a:r>
            <a:endParaRPr lang="en-US" sz="2000" dirty="0">
              <a:solidFill>
                <a:srgbClr val="4472C4"/>
              </a:solidFill>
              <a:latin typeface="Gotham Book" panose="02000504050000020004"/>
            </a:endParaRP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4BCECD4E-1C90-F744-8EC7-5F7710B316F8}"/>
              </a:ext>
            </a:extLst>
          </p:cNvPr>
          <p:cNvSpPr txBox="1">
            <a:spLocks/>
          </p:cNvSpPr>
          <p:nvPr/>
        </p:nvSpPr>
        <p:spPr>
          <a:xfrm>
            <a:off x="9576590" y="5358728"/>
            <a:ext cx="2486439" cy="8946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spcBef>
                <a:spcPts val="0"/>
              </a:spcBef>
            </a:pPr>
            <a:r>
              <a:rPr lang="ru-RU" sz="1700" dirty="0" smtClean="0">
                <a:solidFill>
                  <a:schemeClr val="accent2"/>
                </a:solidFill>
                <a:latin typeface="Gotham Book" panose="02000504050000020004"/>
              </a:rPr>
              <a:t>Представители частного сектора</a:t>
            </a:r>
            <a:endParaRPr lang="en-US" sz="1700" dirty="0">
              <a:solidFill>
                <a:schemeClr val="accent2"/>
              </a:solidFill>
              <a:latin typeface="Gotham Book" panose="02000504050000020004"/>
            </a:endParaRP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EBC0FFF9-0DE4-8D46-A009-C92D992DC701}"/>
              </a:ext>
            </a:extLst>
          </p:cNvPr>
          <p:cNvSpPr txBox="1">
            <a:spLocks/>
          </p:cNvSpPr>
          <p:nvPr/>
        </p:nvSpPr>
        <p:spPr>
          <a:xfrm>
            <a:off x="6489930" y="5358728"/>
            <a:ext cx="2733201" cy="12302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  <a:spcBef>
                <a:spcPts val="0"/>
              </a:spcBef>
            </a:pPr>
            <a:r>
              <a:rPr lang="ru-RU" sz="1700" dirty="0" smtClean="0">
                <a:solidFill>
                  <a:schemeClr val="accent2"/>
                </a:solidFill>
                <a:latin typeface="Gotham Book" panose="02000504050000020004"/>
              </a:rPr>
              <a:t>Министерства</a:t>
            </a:r>
            <a:r>
              <a:rPr lang="en-US" sz="1700" dirty="0" smtClean="0">
                <a:solidFill>
                  <a:schemeClr val="accent2"/>
                </a:solidFill>
                <a:latin typeface="Gotham Book" panose="02000504050000020004"/>
              </a:rPr>
              <a:t>: </a:t>
            </a:r>
            <a:r>
              <a:rPr lang="ru-RU" sz="1700" dirty="0" smtClean="0">
                <a:solidFill>
                  <a:schemeClr val="accent2"/>
                </a:solidFill>
                <a:latin typeface="Gotham Book" panose="02000504050000020004"/>
              </a:rPr>
              <a:t>обороны</a:t>
            </a:r>
            <a:r>
              <a:rPr lang="en-US" sz="1700" dirty="0" smtClean="0">
                <a:solidFill>
                  <a:schemeClr val="accent2"/>
                </a:solidFill>
                <a:latin typeface="Gotham Book" panose="02000504050000020004"/>
              </a:rPr>
              <a:t>, </a:t>
            </a:r>
            <a:r>
              <a:rPr lang="ru-RU" sz="1700" dirty="0" smtClean="0">
                <a:solidFill>
                  <a:schemeClr val="accent2"/>
                </a:solidFill>
                <a:latin typeface="Gotham Book" panose="02000504050000020004"/>
              </a:rPr>
              <a:t>национальная гвардия</a:t>
            </a:r>
            <a:r>
              <a:rPr lang="en-US" sz="1700" dirty="0" smtClean="0">
                <a:solidFill>
                  <a:schemeClr val="accent2"/>
                </a:solidFill>
                <a:latin typeface="Gotham Book" panose="02000504050000020004"/>
              </a:rPr>
              <a:t>, </a:t>
            </a:r>
            <a:r>
              <a:rPr lang="ru-RU" sz="1700" dirty="0" smtClean="0">
                <a:solidFill>
                  <a:schemeClr val="accent2"/>
                </a:solidFill>
                <a:latin typeface="Gotham Book" panose="02000504050000020004"/>
              </a:rPr>
              <a:t>внутренних дел</a:t>
            </a:r>
            <a:endParaRPr lang="en-US" sz="1700" dirty="0">
              <a:solidFill>
                <a:schemeClr val="accent2"/>
              </a:solidFill>
              <a:latin typeface="Gotham Book" panose="0200050405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360112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2">
            <a:extLst>
              <a:ext uri="{FF2B5EF4-FFF2-40B4-BE49-F238E27FC236}">
                <a16:creationId xmlns:a16="http://schemas.microsoft.com/office/drawing/2014/main" id="{0606136D-A24D-CA4D-83B4-0B35F59956D8}"/>
              </a:ext>
            </a:extLst>
          </p:cNvPr>
          <p:cNvSpPr/>
          <p:nvPr/>
        </p:nvSpPr>
        <p:spPr>
          <a:xfrm>
            <a:off x="0" y="5969005"/>
            <a:ext cx="11942021" cy="86352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t"/>
          <a:lstStyle/>
          <a:p>
            <a:pPr marL="223838" indent="-223838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F3F7B"/>
              </a:solidFill>
              <a:latin typeface="Gotham Book" panose="0200050405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87691-FC84-4099-B29E-03A1A944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69" y="269013"/>
            <a:ext cx="11487862" cy="571230"/>
          </a:xfrm>
        </p:spPr>
        <p:txBody>
          <a:bodyPr anchor="t"/>
          <a:lstStyle/>
          <a:p>
            <a:pPr algn="l"/>
            <a:r>
              <a:rPr lang="ru-RU" dirty="0" smtClean="0"/>
              <a:t>Преобразование системы здравоохранения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BBC7F7-E958-4C74-9469-EF36501492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2068" y="707757"/>
            <a:ext cx="11487861" cy="344488"/>
          </a:xfrm>
        </p:spPr>
        <p:txBody>
          <a:bodyPr anchor="t"/>
          <a:lstStyle/>
          <a:p>
            <a:r>
              <a:rPr lang="ru-RU" dirty="0" smtClean="0"/>
              <a:t>Национальная </a:t>
            </a:r>
            <a:r>
              <a:rPr lang="ru-RU" dirty="0"/>
              <a:t>программа 2030</a:t>
            </a:r>
            <a:endParaRPr lang="en-GB" dirty="0"/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E281A6A2-8C6F-204D-AF7C-282439150EDC}"/>
              </a:ext>
            </a:extLst>
          </p:cNvPr>
          <p:cNvSpPr/>
          <p:nvPr/>
        </p:nvSpPr>
        <p:spPr>
          <a:xfrm>
            <a:off x="352069" y="1915673"/>
            <a:ext cx="2505432" cy="3919972"/>
          </a:xfrm>
          <a:prstGeom prst="roundRect">
            <a:avLst>
              <a:gd name="adj" fmla="val 0"/>
            </a:avLst>
          </a:prstGeom>
          <a:noFill/>
          <a:ln w="6350" cap="flat" cmpd="sng" algn="ctr">
            <a:solidFill>
              <a:schemeClr val="accent6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ctr"/>
          <a:lstStyle/>
          <a:p>
            <a:pPr marL="134938" lvl="0" indent="-134938"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A5A5A5">
                  <a:lumMod val="50000"/>
                </a:srgbClr>
              </a:solidFill>
              <a:latin typeface="Gotham Book" panose="02000504050000020004"/>
            </a:endParaRPr>
          </a:p>
        </p:txBody>
      </p:sp>
      <p:pic>
        <p:nvPicPr>
          <p:cNvPr id="18" name="Picture 2" descr="Saudi Vision 2030 Logo Vector">
            <a:extLst>
              <a:ext uri="{FF2B5EF4-FFF2-40B4-BE49-F238E27FC236}">
                <a16:creationId xmlns:a16="http://schemas.microsoft.com/office/drawing/2014/main" id="{20A5BA86-5E2F-F44C-A990-6AAE9E312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5" y="2127092"/>
            <a:ext cx="2095080" cy="14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552ED2F-0CCD-D94F-8A76-1795D09BA6B9}"/>
              </a:ext>
            </a:extLst>
          </p:cNvPr>
          <p:cNvSpPr/>
          <p:nvPr/>
        </p:nvSpPr>
        <p:spPr>
          <a:xfrm>
            <a:off x="3238082" y="1443942"/>
            <a:ext cx="3959119" cy="405051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Цели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40A719-2068-5443-8990-D7E4A04B074D}"/>
              </a:ext>
            </a:extLst>
          </p:cNvPr>
          <p:cNvSpPr/>
          <p:nvPr/>
        </p:nvSpPr>
        <p:spPr>
          <a:xfrm>
            <a:off x="7786191" y="1440823"/>
            <a:ext cx="3959119" cy="405051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Основные направления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0B21C5-16CA-C845-A69A-A96459020E33}"/>
              </a:ext>
            </a:extLst>
          </p:cNvPr>
          <p:cNvGrpSpPr/>
          <p:nvPr/>
        </p:nvGrpSpPr>
        <p:grpSpPr>
          <a:xfrm>
            <a:off x="3351872" y="1928509"/>
            <a:ext cx="4053736" cy="3919972"/>
            <a:chOff x="3351872" y="1928509"/>
            <a:chExt cx="4053736" cy="5257731"/>
          </a:xfrm>
        </p:grpSpPr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CC7B1F92-1ABF-5E4E-A138-73985989A04F}"/>
                </a:ext>
              </a:extLst>
            </p:cNvPr>
            <p:cNvSpPr/>
            <p:nvPr/>
          </p:nvSpPr>
          <p:spPr>
            <a:xfrm>
              <a:off x="3351872" y="1928509"/>
              <a:ext cx="4053736" cy="1162238"/>
            </a:xfrm>
            <a:prstGeom prst="roundRect">
              <a:avLst>
                <a:gd name="adj" fmla="val 0"/>
              </a:avLst>
            </a:prstGeom>
            <a:solidFill>
              <a:srgbClr val="183383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lvl="0" algn="ctr">
                <a:defRPr/>
              </a:pPr>
              <a:r>
                <a:rPr lang="ru-RU" sz="1700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Укрепление </a:t>
              </a:r>
              <a:r>
                <a:rPr lang="ru-RU" sz="1700" b="1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здоровья</a:t>
              </a:r>
              <a:endParaRPr lang="en-US" sz="1700" b="1" dirty="0">
                <a:solidFill>
                  <a:schemeClr val="bg1"/>
                </a:solidFill>
                <a:latin typeface="Gotham Book" panose="02000504050000020004" pitchFamily="2" charset="0"/>
              </a:endParaRPr>
            </a:p>
          </p:txBody>
        </p:sp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24A6B060-1236-0C44-BCD0-6BAA29ECE7A5}"/>
                </a:ext>
              </a:extLst>
            </p:cNvPr>
            <p:cNvSpPr/>
            <p:nvPr/>
          </p:nvSpPr>
          <p:spPr>
            <a:xfrm>
              <a:off x="3351872" y="3328021"/>
              <a:ext cx="4053736" cy="1162238"/>
            </a:xfrm>
            <a:prstGeom prst="roundRect">
              <a:avLst>
                <a:gd name="adj" fmla="val 0"/>
              </a:avLst>
            </a:prstGeom>
            <a:solidFill>
              <a:srgbClr val="183383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algn="ctr"/>
              <a:r>
                <a:rPr lang="ru-RU" sz="1700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Повышение </a:t>
              </a:r>
              <a:r>
                <a:rPr lang="ru-RU" sz="1700" b="1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эффективности здравоохранения</a:t>
              </a:r>
              <a:endParaRPr lang="en-US" sz="1700" b="1" dirty="0">
                <a:solidFill>
                  <a:schemeClr val="bg1"/>
                </a:solidFill>
                <a:latin typeface="Gotham Book" panose="02000504050000020004" pitchFamily="2" charset="0"/>
              </a:endParaRPr>
            </a:p>
          </p:txBody>
        </p:sp>
        <p:sp>
          <p:nvSpPr>
            <p:cNvPr id="25" name="Rounded Rectangle 2">
              <a:extLst>
                <a:ext uri="{FF2B5EF4-FFF2-40B4-BE49-F238E27FC236}">
                  <a16:creationId xmlns:a16="http://schemas.microsoft.com/office/drawing/2014/main" id="{EA4C45D0-BD1B-FE4C-8996-3407EF4B550F}"/>
                </a:ext>
              </a:extLst>
            </p:cNvPr>
            <p:cNvSpPr/>
            <p:nvPr/>
          </p:nvSpPr>
          <p:spPr>
            <a:xfrm>
              <a:off x="3351872" y="4660571"/>
              <a:ext cx="4053736" cy="1162238"/>
            </a:xfrm>
            <a:prstGeom prst="roundRect">
              <a:avLst>
                <a:gd name="adj" fmla="val 0"/>
              </a:avLst>
            </a:prstGeom>
            <a:solidFill>
              <a:srgbClr val="183383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algn="ctr"/>
              <a:r>
                <a:rPr lang="ru-RU" sz="1700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Повышение </a:t>
              </a:r>
              <a:r>
                <a:rPr lang="ru-RU" sz="1700" b="1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ценности</a:t>
              </a:r>
              <a:endParaRPr lang="en-US" sz="1700" b="1" dirty="0">
                <a:solidFill>
                  <a:schemeClr val="bg1"/>
                </a:solidFill>
                <a:latin typeface="Gotham Book" panose="02000504050000020004" pitchFamily="2" charset="0"/>
              </a:endParaRPr>
            </a:p>
          </p:txBody>
        </p:sp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5D128EF8-6680-C54A-BCBF-D94560AC3BD9}"/>
                </a:ext>
              </a:extLst>
            </p:cNvPr>
            <p:cNvSpPr/>
            <p:nvPr/>
          </p:nvSpPr>
          <p:spPr>
            <a:xfrm>
              <a:off x="3351872" y="6024002"/>
              <a:ext cx="4053736" cy="1162238"/>
            </a:xfrm>
            <a:prstGeom prst="roundRect">
              <a:avLst>
                <a:gd name="adj" fmla="val 0"/>
              </a:avLst>
            </a:prstGeom>
            <a:solidFill>
              <a:srgbClr val="183383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algn="ctr"/>
              <a:r>
                <a:rPr lang="ru-RU" sz="1700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Повышение </a:t>
              </a:r>
              <a:r>
                <a:rPr lang="ru-RU" sz="1700" b="1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квалификации персонала</a:t>
              </a:r>
              <a:endParaRPr lang="en-US" sz="1700" b="1" dirty="0">
                <a:solidFill>
                  <a:schemeClr val="bg1"/>
                </a:solidFill>
                <a:latin typeface="Gotham Book" panose="02000504050000020004" pitchFamily="2" charset="0"/>
              </a:endParaRPr>
            </a:p>
          </p:txBody>
        </p:sp>
      </p:grp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34C64A6D-5F9E-8E43-83BC-E7CD79175398}"/>
              </a:ext>
            </a:extLst>
          </p:cNvPr>
          <p:cNvSpPr/>
          <p:nvPr/>
        </p:nvSpPr>
        <p:spPr>
          <a:xfrm>
            <a:off x="7786190" y="1936255"/>
            <a:ext cx="4053736" cy="46459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ctr"/>
          <a:lstStyle/>
          <a:p>
            <a:pPr lvl="0" algn="ctr">
              <a:defRPr/>
            </a:pPr>
            <a:r>
              <a:rPr lang="ru-RU" sz="1700" dirty="0" smtClean="0">
                <a:solidFill>
                  <a:schemeClr val="bg1"/>
                </a:solidFill>
                <a:latin typeface="Gotham Book" panose="02000504050000020004" pitchFamily="2" charset="0"/>
              </a:rPr>
              <a:t>Модели оказания мед помощи</a:t>
            </a:r>
            <a:endParaRPr lang="en-US" sz="1700" dirty="0">
              <a:solidFill>
                <a:schemeClr val="bg1"/>
              </a:solidFill>
              <a:latin typeface="Gotham Book" panose="02000504050000020004" pitchFamily="2" charset="0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AB44CAB9-ED87-274B-A15E-23DC2D076724}"/>
              </a:ext>
            </a:extLst>
          </p:cNvPr>
          <p:cNvSpPr/>
          <p:nvPr/>
        </p:nvSpPr>
        <p:spPr>
          <a:xfrm>
            <a:off x="7786190" y="2506581"/>
            <a:ext cx="4053736" cy="46459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ctr"/>
          <a:lstStyle/>
          <a:p>
            <a:pPr lvl="0" algn="ctr">
              <a:defRPr/>
            </a:pPr>
            <a:r>
              <a:rPr lang="ru-RU" sz="1700" dirty="0" smtClean="0">
                <a:solidFill>
                  <a:schemeClr val="bg1"/>
                </a:solidFill>
                <a:latin typeface="Gotham Book" panose="02000504050000020004" pitchFamily="2" charset="0"/>
              </a:rPr>
              <a:t>Преобразование системы оказания услуг</a:t>
            </a:r>
            <a:endParaRPr lang="en-US" sz="1700" dirty="0">
              <a:solidFill>
                <a:schemeClr val="bg1"/>
              </a:solidFill>
              <a:latin typeface="Gotham Book" panose="02000504050000020004" pitchFamily="2" charset="0"/>
            </a:endParaRPr>
          </a:p>
        </p:txBody>
      </p:sp>
      <p:sp>
        <p:nvSpPr>
          <p:cNvPr id="28" name="Rounded Rectangle 2">
            <a:extLst>
              <a:ext uri="{FF2B5EF4-FFF2-40B4-BE49-F238E27FC236}">
                <a16:creationId xmlns:a16="http://schemas.microsoft.com/office/drawing/2014/main" id="{0270C359-6DBC-7747-8A19-F38EB8B6DF46}"/>
              </a:ext>
            </a:extLst>
          </p:cNvPr>
          <p:cNvSpPr/>
          <p:nvPr/>
        </p:nvSpPr>
        <p:spPr>
          <a:xfrm>
            <a:off x="7786190" y="3076907"/>
            <a:ext cx="4053736" cy="46459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ctr"/>
          <a:lstStyle/>
          <a:p>
            <a:pPr lvl="0" algn="ctr">
              <a:defRPr/>
            </a:pPr>
            <a:r>
              <a:rPr lang="ru-RU" sz="1700" dirty="0" smtClean="0">
                <a:solidFill>
                  <a:schemeClr val="bg1"/>
                </a:solidFill>
                <a:latin typeface="Gotham Book" panose="02000504050000020004" pitchFamily="2" charset="0"/>
              </a:rPr>
              <a:t>Финансирование</a:t>
            </a:r>
            <a:endParaRPr lang="en-US" sz="1700" dirty="0">
              <a:solidFill>
                <a:schemeClr val="bg1"/>
              </a:solidFill>
              <a:latin typeface="Gotham Book" panose="02000504050000020004" pitchFamily="2" charset="0"/>
            </a:endParaRP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C540E996-1074-4945-B38F-A0DBC2E9763F}"/>
              </a:ext>
            </a:extLst>
          </p:cNvPr>
          <p:cNvSpPr/>
          <p:nvPr/>
        </p:nvSpPr>
        <p:spPr>
          <a:xfrm>
            <a:off x="7786190" y="3647233"/>
            <a:ext cx="4053736" cy="46459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ctr"/>
          <a:lstStyle/>
          <a:p>
            <a:pPr lvl="0" algn="ctr">
              <a:defRPr/>
            </a:pPr>
            <a:r>
              <a:rPr lang="ru-RU" sz="1700" dirty="0" smtClean="0">
                <a:solidFill>
                  <a:schemeClr val="bg1"/>
                </a:solidFill>
                <a:latin typeface="Gotham Book" panose="02000504050000020004" pitchFamily="2" charset="0"/>
              </a:rPr>
              <a:t>Управление</a:t>
            </a:r>
            <a:endParaRPr lang="en-US" sz="1700" dirty="0">
              <a:solidFill>
                <a:schemeClr val="bg1"/>
              </a:solidFill>
              <a:latin typeface="Gotham Book" panose="02000504050000020004" pitchFamily="2" charset="0"/>
            </a:endParaRPr>
          </a:p>
        </p:txBody>
      </p:sp>
      <p:sp>
        <p:nvSpPr>
          <p:cNvPr id="32" name="Rounded Rectangle 2">
            <a:extLst>
              <a:ext uri="{FF2B5EF4-FFF2-40B4-BE49-F238E27FC236}">
                <a16:creationId xmlns:a16="http://schemas.microsoft.com/office/drawing/2014/main" id="{4DC00EE9-7246-264A-AEFE-B6B81B45571C}"/>
              </a:ext>
            </a:extLst>
          </p:cNvPr>
          <p:cNvSpPr/>
          <p:nvPr/>
        </p:nvSpPr>
        <p:spPr>
          <a:xfrm>
            <a:off x="7786190" y="4217559"/>
            <a:ext cx="4053736" cy="46459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ctr"/>
          <a:lstStyle/>
          <a:p>
            <a:pPr lvl="0" algn="ctr">
              <a:defRPr/>
            </a:pPr>
            <a:r>
              <a:rPr lang="ru-RU" sz="1700" dirty="0" smtClean="0">
                <a:solidFill>
                  <a:schemeClr val="bg1"/>
                </a:solidFill>
                <a:latin typeface="Gotham Book" panose="02000504050000020004" pitchFamily="2" charset="0"/>
              </a:rPr>
              <a:t>Частный и другие сектора</a:t>
            </a:r>
            <a:endParaRPr lang="en-US" sz="1700" dirty="0">
              <a:solidFill>
                <a:schemeClr val="bg1"/>
              </a:solidFill>
              <a:latin typeface="Gotham Book" panose="02000504050000020004" pitchFamily="2" charset="0"/>
            </a:endParaRPr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4FB47618-AE4B-504C-BF69-71DBB90A19D0}"/>
              </a:ext>
            </a:extLst>
          </p:cNvPr>
          <p:cNvSpPr/>
          <p:nvPr/>
        </p:nvSpPr>
        <p:spPr>
          <a:xfrm>
            <a:off x="7786190" y="4787885"/>
            <a:ext cx="4053736" cy="46459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ctr"/>
          <a:lstStyle/>
          <a:p>
            <a:pPr lvl="0" algn="ctr">
              <a:defRPr/>
            </a:pPr>
            <a:r>
              <a:rPr lang="ru-RU" sz="1700" dirty="0" smtClean="0">
                <a:solidFill>
                  <a:schemeClr val="bg1"/>
                </a:solidFill>
                <a:latin typeface="Gotham Book" panose="02000504050000020004" pitchFamily="2" charset="0"/>
              </a:rPr>
              <a:t>Кадры</a:t>
            </a:r>
            <a:endParaRPr lang="en-US" sz="1700" dirty="0">
              <a:solidFill>
                <a:schemeClr val="bg1"/>
              </a:solidFill>
              <a:latin typeface="Gotham Book" panose="02000504050000020004" pitchFamily="2" charset="0"/>
            </a:endParaRPr>
          </a:p>
        </p:txBody>
      </p: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843F4109-38D7-7740-A75E-E16E4F5CEFC8}"/>
              </a:ext>
            </a:extLst>
          </p:cNvPr>
          <p:cNvSpPr/>
          <p:nvPr/>
        </p:nvSpPr>
        <p:spPr>
          <a:xfrm>
            <a:off x="7786190" y="5358212"/>
            <a:ext cx="4053736" cy="464597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ctr"/>
          <a:lstStyle/>
          <a:p>
            <a:pPr lvl="0" algn="ctr">
              <a:defRPr/>
            </a:pPr>
            <a:r>
              <a:rPr lang="ru-RU" sz="1700" dirty="0" smtClean="0">
                <a:solidFill>
                  <a:schemeClr val="bg1"/>
                </a:solidFill>
                <a:latin typeface="Gotham Book" panose="02000504050000020004" pitchFamily="2" charset="0"/>
              </a:rPr>
              <a:t>Телемедицина</a:t>
            </a:r>
            <a:endParaRPr lang="en-US" sz="1700" dirty="0">
              <a:solidFill>
                <a:schemeClr val="bg1"/>
              </a:solidFill>
              <a:latin typeface="Gotham Book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80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FB2972E0-5869-284D-A0BA-0ED8B52BDA3B}"/>
              </a:ext>
            </a:extLst>
          </p:cNvPr>
          <p:cNvSpPr/>
          <p:nvPr/>
        </p:nvSpPr>
        <p:spPr>
          <a:xfrm>
            <a:off x="0" y="5969005"/>
            <a:ext cx="11942021" cy="86352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t"/>
          <a:lstStyle/>
          <a:p>
            <a:pPr marL="223838" indent="-223838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F3F7B"/>
              </a:solidFill>
              <a:latin typeface="Gotham Book" panose="0200050405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87691-FC84-4099-B29E-03A1A944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67" y="138900"/>
            <a:ext cx="11487862" cy="571230"/>
          </a:xfrm>
        </p:spPr>
        <p:txBody>
          <a:bodyPr anchor="t"/>
          <a:lstStyle/>
          <a:p>
            <a:pPr algn="l"/>
            <a:r>
              <a:rPr lang="ru-RU" dirty="0" smtClean="0"/>
              <a:t>Ценность в здравоохранении и медицинской помощи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BBC7F7-E958-4C74-9469-EF36501492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2068" y="595868"/>
            <a:ext cx="11487861" cy="344488"/>
          </a:xfrm>
        </p:spPr>
        <p:txBody>
          <a:bodyPr anchor="t"/>
          <a:lstStyle/>
          <a:p>
            <a:r>
              <a:rPr lang="ru-RU" sz="1700" dirty="0" smtClean="0"/>
              <a:t>Мы рекомендуем воспринимать ценность как нечто реальное и ощутимое, на что влияют повседневные решения пациентов, врачей и управленцев</a:t>
            </a:r>
            <a:endParaRPr lang="en-GB" sz="17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2F5D2E-E8BB-284C-8A5B-5FF4101B4BDC}"/>
              </a:ext>
            </a:extLst>
          </p:cNvPr>
          <p:cNvCxnSpPr>
            <a:cxnSpLocks/>
          </p:cNvCxnSpPr>
          <p:nvPr/>
        </p:nvCxnSpPr>
        <p:spPr>
          <a:xfrm flipH="1" flipV="1">
            <a:off x="6128401" y="1486318"/>
            <a:ext cx="18624" cy="53462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D94C224-E28B-AD4E-AD4D-0826DCDA25DB}"/>
              </a:ext>
            </a:extLst>
          </p:cNvPr>
          <p:cNvSpPr/>
          <p:nvPr/>
        </p:nvSpPr>
        <p:spPr>
          <a:xfrm>
            <a:off x="352068" y="1314073"/>
            <a:ext cx="5776333" cy="847057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Первым важнейшим шагом стала разработка определения ценности в здравоохранении, адаптированного к условиям Саудовской Аравии</a:t>
            </a:r>
            <a:endParaRPr lang="en-US" sz="1700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E93F52-490D-6C4C-8EF3-72DFD034F4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263" y="2161131"/>
            <a:ext cx="3465942" cy="44039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3478CF-8EBD-B146-980B-AE3E2C7E3A37}"/>
              </a:ext>
            </a:extLst>
          </p:cNvPr>
          <p:cNvSpPr/>
          <p:nvPr/>
        </p:nvSpPr>
        <p:spPr>
          <a:xfrm>
            <a:off x="6280557" y="1315731"/>
            <a:ext cx="5911444" cy="646331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…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однако ценность это не только концепция</a:t>
            </a:r>
            <a:r>
              <a:rPr lang="en-US" sz="17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,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но и ежедневный опыт взаимодействия людей с системой здравоохранения, например:</a:t>
            </a:r>
            <a:endParaRPr lang="en-US" sz="1700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15254CE-95B7-D94D-821A-F13E8CE341EE}"/>
              </a:ext>
            </a:extLst>
          </p:cNvPr>
          <p:cNvGrpSpPr/>
          <p:nvPr/>
        </p:nvGrpSpPr>
        <p:grpSpPr>
          <a:xfrm>
            <a:off x="6165274" y="2161131"/>
            <a:ext cx="5803912" cy="4560617"/>
            <a:chOff x="6307344" y="2161131"/>
            <a:chExt cx="5661841" cy="5528860"/>
          </a:xfrm>
        </p:grpSpPr>
        <p:sp>
          <p:nvSpPr>
            <p:cNvPr id="13" name="Rounded Rectangle 18">
              <a:extLst>
                <a:ext uri="{FF2B5EF4-FFF2-40B4-BE49-F238E27FC236}">
                  <a16:creationId xmlns:a16="http://schemas.microsoft.com/office/drawing/2014/main" id="{910F3088-110F-6A48-BFAB-E550A91CB3D6}"/>
                </a:ext>
              </a:extLst>
            </p:cNvPr>
            <p:cNvSpPr/>
            <p:nvPr/>
          </p:nvSpPr>
          <p:spPr>
            <a:xfrm>
              <a:off x="6307344" y="2161131"/>
              <a:ext cx="5634677" cy="1043373"/>
            </a:xfrm>
            <a:prstGeom prst="roundRect">
              <a:avLst/>
            </a:prstGeom>
            <a:solidFill>
              <a:srgbClr val="F28740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9" tIns="72009" rIns="72009" bIns="720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Bef>
                  <a:spcPts val="900"/>
                </a:spcBef>
              </a:pP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О</a:t>
              </a: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казание мед помощи </a:t>
              </a: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пациентам с диабетом в соответствии с клиническим </a:t>
              </a: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протоколом </a:t>
              </a:r>
              <a:r>
                <a:rPr lang="ru-RU" sz="1600" b="1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(семейный доктор)</a:t>
              </a:r>
              <a:endParaRPr lang="en-GB" sz="1600" b="1" dirty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endParaRPr>
            </a:p>
          </p:txBody>
        </p:sp>
        <p:sp>
          <p:nvSpPr>
            <p:cNvPr id="15" name="Rounded Rectangle 18">
              <a:extLst>
                <a:ext uri="{FF2B5EF4-FFF2-40B4-BE49-F238E27FC236}">
                  <a16:creationId xmlns:a16="http://schemas.microsoft.com/office/drawing/2014/main" id="{7C85A6D8-E8C3-F14F-A6CD-BB4EEFE5C189}"/>
                </a:ext>
              </a:extLst>
            </p:cNvPr>
            <p:cNvSpPr/>
            <p:nvPr/>
          </p:nvSpPr>
          <p:spPr>
            <a:xfrm>
              <a:off x="6307344" y="3282503"/>
              <a:ext cx="5634677" cy="1043373"/>
            </a:xfrm>
            <a:prstGeom prst="roundRect">
              <a:avLst/>
            </a:prstGeom>
            <a:solidFill>
              <a:srgbClr val="4694A1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9" tIns="72009" rIns="72009" bIns="720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Bef>
                  <a:spcPts val="900"/>
                </a:spcBef>
              </a:pP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Р</a:t>
              </a: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еинвестирование средств </a:t>
              </a: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в услуги с низкой ценностью для распределения доступа к диагностическим </a:t>
              </a: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услугам </a:t>
              </a:r>
              <a:r>
                <a:rPr lang="ru-RU" sz="1600" b="1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(медицинский работник)</a:t>
              </a:r>
              <a:endParaRPr lang="en-GB" sz="1600" b="1" dirty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endParaRPr>
            </a:p>
          </p:txBody>
        </p:sp>
        <p:sp>
          <p:nvSpPr>
            <p:cNvPr id="16" name="Rounded Rectangle 18">
              <a:extLst>
                <a:ext uri="{FF2B5EF4-FFF2-40B4-BE49-F238E27FC236}">
                  <a16:creationId xmlns:a16="http://schemas.microsoft.com/office/drawing/2014/main" id="{65E9692C-A1E1-2143-AC1B-E71D73B1DD5C}"/>
                </a:ext>
              </a:extLst>
            </p:cNvPr>
            <p:cNvSpPr/>
            <p:nvPr/>
          </p:nvSpPr>
          <p:spPr>
            <a:xfrm>
              <a:off x="6334508" y="4403875"/>
              <a:ext cx="5634677" cy="1043373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9" tIns="72009" rIns="72009" bIns="720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Bef>
                  <a:spcPts val="900"/>
                </a:spcBef>
              </a:pP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У</a:t>
              </a: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частие </a:t>
              </a: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в принятии решений о лечении хронических заболеваний, </a:t>
              </a: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в пользу </a:t>
              </a: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домашнего ухода </a:t>
              </a: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и менее </a:t>
              </a: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интенсивных методов лечения </a:t>
              </a:r>
              <a:r>
                <a:rPr lang="ru-RU" sz="1600" b="1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(пациент)</a:t>
              </a:r>
              <a:endParaRPr lang="en-GB" sz="1600" b="1" dirty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endParaRPr>
            </a:p>
          </p:txBody>
        </p:sp>
        <p:sp>
          <p:nvSpPr>
            <p:cNvPr id="17" name="Rounded Rectangle 18">
              <a:extLst>
                <a:ext uri="{FF2B5EF4-FFF2-40B4-BE49-F238E27FC236}">
                  <a16:creationId xmlns:a16="http://schemas.microsoft.com/office/drawing/2014/main" id="{978ABA24-5413-9347-AC66-8B4A1913F4FB}"/>
                </a:ext>
              </a:extLst>
            </p:cNvPr>
            <p:cNvSpPr/>
            <p:nvPr/>
          </p:nvSpPr>
          <p:spPr>
            <a:xfrm>
              <a:off x="6334507" y="5525248"/>
              <a:ext cx="5634677" cy="1043373"/>
            </a:xfrm>
            <a:prstGeom prst="roundRect">
              <a:avLst/>
            </a:prstGeom>
            <a:solidFill>
              <a:srgbClr val="8CBDDE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9" tIns="72009" rIns="72009" bIns="720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Bef>
                  <a:spcPts val="900"/>
                </a:spcBef>
              </a:pP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П</a:t>
              </a: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оддержка команды </a:t>
              </a: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медицинского учреждения в определении и исключении </a:t>
              </a:r>
              <a:r>
                <a:rPr lang="ru-RU" sz="1600" dirty="0" err="1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высокозатратных</a:t>
              </a: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 и неэффективных </a:t>
              </a:r>
              <a:r>
                <a:rPr lang="ru-RU" sz="1600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услуг </a:t>
              </a:r>
              <a:r>
                <a:rPr lang="ru-RU" sz="1600" b="1" dirty="0" smtClean="0">
                  <a:solidFill>
                    <a:schemeClr val="accent3">
                      <a:lumMod val="50000"/>
                    </a:schemeClr>
                  </a:solidFill>
                  <a:latin typeface="Gotham Book" panose="02000504050000020004"/>
                </a:rPr>
                <a:t>(управленец)</a:t>
              </a:r>
              <a:endParaRPr lang="en-GB" sz="1600" b="1" dirty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endParaRPr>
            </a:p>
          </p:txBody>
        </p:sp>
        <p:sp>
          <p:nvSpPr>
            <p:cNvPr id="31" name="Rounded Rectangle 18">
              <a:extLst>
                <a:ext uri="{FF2B5EF4-FFF2-40B4-BE49-F238E27FC236}">
                  <a16:creationId xmlns:a16="http://schemas.microsoft.com/office/drawing/2014/main" id="{DCD6097E-D285-E94C-AD30-A408D80941EC}"/>
                </a:ext>
              </a:extLst>
            </p:cNvPr>
            <p:cNvSpPr/>
            <p:nvPr/>
          </p:nvSpPr>
          <p:spPr>
            <a:xfrm>
              <a:off x="6334507" y="6646618"/>
              <a:ext cx="5634677" cy="1043373"/>
            </a:xfrm>
            <a:prstGeom prst="roundRect">
              <a:avLst/>
            </a:prstGeom>
            <a:solidFill>
              <a:srgbClr val="183383"/>
            </a:solidFill>
            <a:ln w="6350" cap="flat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9" tIns="72009" rIns="72009" bIns="720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  <a:spcBef>
                  <a:spcPts val="900"/>
                </a:spcBef>
              </a:pPr>
              <a:r>
                <a:rPr lang="ru-RU" sz="1600" dirty="0" smtClean="0">
                  <a:solidFill>
                    <a:schemeClr val="bg1"/>
                  </a:solidFill>
                  <a:latin typeface="Gotham Book" panose="02000504050000020004"/>
                </a:rPr>
                <a:t>И</a:t>
              </a:r>
              <a:r>
                <a:rPr lang="ru-RU" sz="1600" dirty="0" smtClean="0">
                  <a:solidFill>
                    <a:schemeClr val="bg1"/>
                  </a:solidFill>
                  <a:latin typeface="Gotham Book" panose="02000504050000020004"/>
                </a:rPr>
                <a:t>зучение данных </a:t>
              </a:r>
              <a:r>
                <a:rPr lang="ru-RU" sz="1600" dirty="0">
                  <a:solidFill>
                    <a:schemeClr val="bg1"/>
                  </a:solidFill>
                  <a:latin typeface="Gotham Book" panose="02000504050000020004"/>
                </a:rPr>
                <a:t>сравнительного анализа для выявления и устранения необоснованных отклонений </a:t>
              </a:r>
              <a:r>
                <a:rPr lang="ru-RU" sz="1600" dirty="0" smtClean="0">
                  <a:solidFill>
                    <a:schemeClr val="bg1"/>
                  </a:solidFill>
                  <a:latin typeface="Gotham Book" panose="02000504050000020004"/>
                </a:rPr>
                <a:t>при лечении сердечно-сосудистых </a:t>
              </a:r>
              <a:r>
                <a:rPr lang="ru-RU" sz="1600" dirty="0" smtClean="0">
                  <a:solidFill>
                    <a:schemeClr val="bg1"/>
                  </a:solidFill>
                  <a:latin typeface="Gotham Book" panose="02000504050000020004"/>
                </a:rPr>
                <a:t>заболеваний </a:t>
              </a:r>
              <a:r>
                <a:rPr lang="ru-RU" sz="1600" b="1" dirty="0" smtClean="0">
                  <a:solidFill>
                    <a:schemeClr val="bg1"/>
                  </a:solidFill>
                  <a:latin typeface="Gotham Book" panose="02000504050000020004"/>
                </a:rPr>
                <a:t>(команда врачей)</a:t>
              </a:r>
              <a:endParaRPr lang="en-GB" sz="1600" b="1" dirty="0">
                <a:solidFill>
                  <a:schemeClr val="bg1"/>
                </a:solidFill>
                <a:latin typeface="Gotham Book" panose="020005040500000200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9279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FB2972E0-5869-284D-A0BA-0ED8B52BDA3B}"/>
              </a:ext>
            </a:extLst>
          </p:cNvPr>
          <p:cNvSpPr/>
          <p:nvPr/>
        </p:nvSpPr>
        <p:spPr>
          <a:xfrm>
            <a:off x="124989" y="5980959"/>
            <a:ext cx="11942021" cy="86352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t"/>
          <a:lstStyle/>
          <a:p>
            <a:pPr marL="223838" indent="-223838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F3F7B"/>
              </a:solidFill>
              <a:latin typeface="Gotham Book" panose="02000504050000020004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01B282-C772-494D-9455-070E72A215BF}"/>
              </a:ext>
            </a:extLst>
          </p:cNvPr>
          <p:cNvGrpSpPr/>
          <p:nvPr/>
        </p:nvGrpSpPr>
        <p:grpSpPr>
          <a:xfrm>
            <a:off x="393013" y="2074705"/>
            <a:ext cx="7208789" cy="4338019"/>
            <a:chOff x="2749713" y="1960405"/>
            <a:chExt cx="7208789" cy="4338019"/>
          </a:xfrm>
        </p:grpSpPr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42C36ADA-3010-7841-91CE-B5D576B8CF59}"/>
                </a:ext>
              </a:extLst>
            </p:cNvPr>
            <p:cNvSpPr/>
            <p:nvPr/>
          </p:nvSpPr>
          <p:spPr>
            <a:xfrm>
              <a:off x="2749713" y="1960405"/>
              <a:ext cx="916592" cy="802739"/>
            </a:xfrm>
            <a:prstGeom prst="roundRect">
              <a:avLst>
                <a:gd name="adj" fmla="val 0"/>
              </a:avLst>
            </a:prstGeom>
            <a:solidFill>
              <a:srgbClr val="2F3F7B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lvl="0" algn="ctr">
                <a:defRPr/>
              </a:pPr>
              <a:endParaRPr lang="en-US" dirty="0">
                <a:solidFill>
                  <a:schemeClr val="bg1"/>
                </a:solidFill>
                <a:latin typeface="Gotham Book" panose="02000504050000020004" pitchFamily="2" charset="0"/>
              </a:endParaRPr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46BE8B01-5A26-784B-B13C-A8D6FA487862}"/>
                </a:ext>
              </a:extLst>
            </p:cNvPr>
            <p:cNvSpPr/>
            <p:nvPr/>
          </p:nvSpPr>
          <p:spPr>
            <a:xfrm>
              <a:off x="2749713" y="2843908"/>
              <a:ext cx="916592" cy="803056"/>
            </a:xfrm>
            <a:prstGeom prst="roundRect">
              <a:avLst>
                <a:gd name="adj" fmla="val 0"/>
              </a:avLst>
            </a:prstGeom>
            <a:solidFill>
              <a:srgbClr val="2F3F7B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lvl="0" algn="ctr">
                <a:defRPr/>
              </a:pPr>
              <a:endParaRPr lang="en-US" dirty="0">
                <a:solidFill>
                  <a:schemeClr val="bg1"/>
                </a:solidFill>
                <a:latin typeface="Gotham Book" panose="02000504050000020004" pitchFamily="2" charset="0"/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3A42BFB4-1E6D-BA4B-890D-605884C1E9A4}"/>
                </a:ext>
              </a:extLst>
            </p:cNvPr>
            <p:cNvSpPr/>
            <p:nvPr/>
          </p:nvSpPr>
          <p:spPr>
            <a:xfrm>
              <a:off x="2749713" y="3727728"/>
              <a:ext cx="916592" cy="803056"/>
            </a:xfrm>
            <a:prstGeom prst="roundRect">
              <a:avLst>
                <a:gd name="adj" fmla="val 0"/>
              </a:avLst>
            </a:prstGeom>
            <a:solidFill>
              <a:srgbClr val="2F3F7B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lvl="0" algn="ctr">
                <a:defRPr/>
              </a:pPr>
              <a:endParaRPr lang="en-US" dirty="0">
                <a:solidFill>
                  <a:schemeClr val="bg1"/>
                </a:solidFill>
                <a:latin typeface="Gotham Book" panose="02000504050000020004" pitchFamily="2" charset="0"/>
              </a:endParaRPr>
            </a:p>
          </p:txBody>
        </p:sp>
        <p:sp>
          <p:nvSpPr>
            <p:cNvPr id="12" name="Rounded Rectangle 2">
              <a:extLst>
                <a:ext uri="{FF2B5EF4-FFF2-40B4-BE49-F238E27FC236}">
                  <a16:creationId xmlns:a16="http://schemas.microsoft.com/office/drawing/2014/main" id="{EF4633AA-A7F7-B242-879A-F64A167396E9}"/>
                </a:ext>
              </a:extLst>
            </p:cNvPr>
            <p:cNvSpPr/>
            <p:nvPr/>
          </p:nvSpPr>
          <p:spPr>
            <a:xfrm>
              <a:off x="2749713" y="4611548"/>
              <a:ext cx="916592" cy="803056"/>
            </a:xfrm>
            <a:prstGeom prst="roundRect">
              <a:avLst>
                <a:gd name="adj" fmla="val 0"/>
              </a:avLst>
            </a:prstGeom>
            <a:solidFill>
              <a:srgbClr val="2F3F7B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lvl="0" algn="ctr">
                <a:defRPr/>
              </a:pPr>
              <a:endParaRPr lang="en-US" dirty="0">
                <a:solidFill>
                  <a:schemeClr val="bg1"/>
                </a:solidFill>
                <a:latin typeface="Gotham Book" panose="02000504050000020004" pitchFamily="2" charset="0"/>
              </a:endParaRPr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D3DEEC1D-D11C-F846-AC99-32C698751A2E}"/>
                </a:ext>
              </a:extLst>
            </p:cNvPr>
            <p:cNvSpPr/>
            <p:nvPr/>
          </p:nvSpPr>
          <p:spPr>
            <a:xfrm>
              <a:off x="2749713" y="5495368"/>
              <a:ext cx="916592" cy="803056"/>
            </a:xfrm>
            <a:prstGeom prst="roundRect">
              <a:avLst>
                <a:gd name="adj" fmla="val 0"/>
              </a:avLst>
            </a:prstGeom>
            <a:solidFill>
              <a:srgbClr val="2F3F7B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lvl="0" algn="ctr">
                <a:defRPr/>
              </a:pPr>
              <a:endParaRPr lang="en-US" dirty="0">
                <a:solidFill>
                  <a:schemeClr val="bg1"/>
                </a:solidFill>
                <a:latin typeface="Gotham Book" panose="02000504050000020004" pitchFamily="2" charset="0"/>
              </a:endParaRPr>
            </a:p>
          </p:txBody>
        </p:sp>
        <p:sp>
          <p:nvSpPr>
            <p:cNvPr id="21" name="Rounded Rectangle 2">
              <a:extLst>
                <a:ext uri="{FF2B5EF4-FFF2-40B4-BE49-F238E27FC236}">
                  <a16:creationId xmlns:a16="http://schemas.microsoft.com/office/drawing/2014/main" id="{125F19E9-5DB2-994C-B685-9E54FD4E3550}"/>
                </a:ext>
              </a:extLst>
            </p:cNvPr>
            <p:cNvSpPr/>
            <p:nvPr/>
          </p:nvSpPr>
          <p:spPr>
            <a:xfrm>
              <a:off x="3666306" y="1960405"/>
              <a:ext cx="1515482" cy="802739"/>
            </a:xfrm>
            <a:prstGeom prst="roundRect">
              <a:avLst>
                <a:gd name="adj" fmla="val 0"/>
              </a:avLst>
            </a:prstGeom>
            <a:solidFill>
              <a:srgbClr val="2F3F7B">
                <a:alpha val="8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lvl="0">
                <a:defRPr/>
              </a:pPr>
              <a:r>
                <a:rPr lang="ru-RU" sz="1000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Лица, принимающие решения</a:t>
              </a:r>
              <a:r>
                <a:rPr lang="en-US" sz="1000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 </a:t>
              </a:r>
              <a:r>
                <a:rPr lang="ru-RU" sz="1000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и регулирующие органы</a:t>
              </a:r>
              <a:endParaRPr lang="en-US" sz="1000" dirty="0">
                <a:solidFill>
                  <a:schemeClr val="bg1"/>
                </a:solidFill>
                <a:latin typeface="Gotham Book" panose="02000504050000020004" pitchFamily="2" charset="0"/>
              </a:endParaRPr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3BCAE262-0EFD-824C-9EAC-EE0FCC92560D}"/>
                </a:ext>
              </a:extLst>
            </p:cNvPr>
            <p:cNvSpPr/>
            <p:nvPr/>
          </p:nvSpPr>
          <p:spPr>
            <a:xfrm>
              <a:off x="3666306" y="2843908"/>
              <a:ext cx="1515482" cy="803056"/>
            </a:xfrm>
            <a:prstGeom prst="roundRect">
              <a:avLst>
                <a:gd name="adj" fmla="val 0"/>
              </a:avLst>
            </a:prstGeom>
            <a:solidFill>
              <a:srgbClr val="2F3F7B">
                <a:alpha val="8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lvl="0"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Плательщики</a:t>
              </a:r>
              <a:endParaRPr lang="en-US" sz="1200" dirty="0">
                <a:solidFill>
                  <a:schemeClr val="bg1"/>
                </a:solidFill>
                <a:latin typeface="Gotham Book" panose="02000504050000020004" pitchFamily="2" charset="0"/>
              </a:endParaRPr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67901549-84A6-CA4C-A120-B2613885B8E8}"/>
                </a:ext>
              </a:extLst>
            </p:cNvPr>
            <p:cNvSpPr/>
            <p:nvPr/>
          </p:nvSpPr>
          <p:spPr>
            <a:xfrm>
              <a:off x="3666306" y="3727728"/>
              <a:ext cx="1515482" cy="803056"/>
            </a:xfrm>
            <a:prstGeom prst="roundRect">
              <a:avLst>
                <a:gd name="adj" fmla="val 0"/>
              </a:avLst>
            </a:prstGeom>
            <a:solidFill>
              <a:srgbClr val="2F3F7B">
                <a:alpha val="8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lvl="0"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Поставщики услуг</a:t>
              </a:r>
              <a:endParaRPr lang="en-US" sz="1200" dirty="0">
                <a:solidFill>
                  <a:schemeClr val="bg1"/>
                </a:solidFill>
                <a:latin typeface="Gotham Book" panose="02000504050000020004" pitchFamily="2" charset="0"/>
              </a:endParaRPr>
            </a:p>
          </p:txBody>
        </p:sp>
        <p:sp>
          <p:nvSpPr>
            <p:cNvPr id="24" name="Rounded Rectangle 2">
              <a:extLst>
                <a:ext uri="{FF2B5EF4-FFF2-40B4-BE49-F238E27FC236}">
                  <a16:creationId xmlns:a16="http://schemas.microsoft.com/office/drawing/2014/main" id="{33A5F494-FD2F-A941-807E-D0612DFAC563}"/>
                </a:ext>
              </a:extLst>
            </p:cNvPr>
            <p:cNvSpPr/>
            <p:nvPr/>
          </p:nvSpPr>
          <p:spPr>
            <a:xfrm>
              <a:off x="3666306" y="4611548"/>
              <a:ext cx="1515482" cy="803056"/>
            </a:xfrm>
            <a:prstGeom prst="roundRect">
              <a:avLst>
                <a:gd name="adj" fmla="val 0"/>
              </a:avLst>
            </a:prstGeom>
            <a:solidFill>
              <a:srgbClr val="2F3F7B">
                <a:alpha val="8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lvl="0"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Врачи</a:t>
              </a:r>
              <a:endParaRPr lang="en-US" sz="1200" dirty="0">
                <a:solidFill>
                  <a:schemeClr val="bg1"/>
                </a:solidFill>
                <a:latin typeface="Gotham Book" panose="02000504050000020004" pitchFamily="2" charset="0"/>
              </a:endParaRPr>
            </a:p>
          </p:txBody>
        </p:sp>
        <p:sp>
          <p:nvSpPr>
            <p:cNvPr id="25" name="Rounded Rectangle 2">
              <a:extLst>
                <a:ext uri="{FF2B5EF4-FFF2-40B4-BE49-F238E27FC236}">
                  <a16:creationId xmlns:a16="http://schemas.microsoft.com/office/drawing/2014/main" id="{CB1959B8-5DF3-FF40-841F-991295504A69}"/>
                </a:ext>
              </a:extLst>
            </p:cNvPr>
            <p:cNvSpPr/>
            <p:nvPr/>
          </p:nvSpPr>
          <p:spPr>
            <a:xfrm>
              <a:off x="3666306" y="5495368"/>
              <a:ext cx="1515482" cy="803056"/>
            </a:xfrm>
            <a:prstGeom prst="roundRect">
              <a:avLst>
                <a:gd name="adj" fmla="val 0"/>
              </a:avLst>
            </a:prstGeom>
            <a:solidFill>
              <a:srgbClr val="2F3F7B">
                <a:alpha val="8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lvl="0"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Граждане и пациенты</a:t>
              </a:r>
              <a:endParaRPr lang="en-US" sz="1200" dirty="0">
                <a:solidFill>
                  <a:schemeClr val="bg1"/>
                </a:solidFill>
                <a:latin typeface="Gotham Book" panose="02000504050000020004" pitchFamily="2" charset="0"/>
              </a:endParaRPr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27CCD974-5469-8545-BFC1-15D0FEB37FEC}"/>
                </a:ext>
              </a:extLst>
            </p:cNvPr>
            <p:cNvSpPr/>
            <p:nvPr/>
          </p:nvSpPr>
          <p:spPr>
            <a:xfrm>
              <a:off x="5181787" y="1960405"/>
              <a:ext cx="4776715" cy="802739"/>
            </a:xfrm>
            <a:prstGeom prst="roundRect">
              <a:avLst>
                <a:gd name="adj" fmla="val 0"/>
              </a:avLst>
            </a:prstGeom>
            <a:solidFill>
              <a:srgbClr val="2F3F7B">
                <a:alpha val="2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marL="134938" lvl="0" indent="-134938">
                <a:buFont typeface="Arial" panose="020B0604020202020204" pitchFamily="34" charset="0"/>
                <a:buChar char="•"/>
                <a:defRPr/>
              </a:pPr>
              <a:r>
                <a:rPr lang="ru-RU" sz="1200" dirty="0" smtClean="0">
                  <a:solidFill>
                    <a:srgbClr val="A5A5A5">
                      <a:lumMod val="50000"/>
                    </a:srgbClr>
                  </a:solidFill>
                  <a:latin typeface="Gotham Book" panose="02000504050000020004"/>
                </a:rPr>
                <a:t>Определить цели </a:t>
              </a:r>
              <a:r>
                <a:rPr lang="ru-RU" sz="1200" dirty="0" err="1" smtClean="0">
                  <a:solidFill>
                    <a:srgbClr val="A5A5A5">
                      <a:lumMod val="50000"/>
                    </a:srgbClr>
                  </a:solidFill>
                  <a:latin typeface="Gotham Book" panose="02000504050000020004"/>
                </a:rPr>
                <a:t>сис</a:t>
              </a:r>
              <a:r>
                <a:rPr lang="ru-RU" sz="1200" dirty="0" smtClean="0">
                  <a:solidFill>
                    <a:srgbClr val="A5A5A5">
                      <a:lumMod val="50000"/>
                    </a:srgbClr>
                  </a:solidFill>
                  <a:latin typeface="Gotham Book" panose="02000504050000020004"/>
                </a:rPr>
                <a:t>-мы здравоохранения и дать определение ценности</a:t>
              </a:r>
              <a:endParaRPr lang="en-US" sz="1200" dirty="0">
                <a:solidFill>
                  <a:srgbClr val="A5A5A5">
                    <a:lumMod val="50000"/>
                  </a:srgbClr>
                </a:solidFill>
                <a:latin typeface="Gotham Book" panose="02000504050000020004"/>
              </a:endParaRPr>
            </a:p>
            <a:p>
              <a:pPr marL="134938" lvl="0" indent="-134938">
                <a:buFont typeface="Arial" panose="020B0604020202020204" pitchFamily="34" charset="0"/>
                <a:buChar char="•"/>
                <a:defRPr/>
              </a:pPr>
              <a:r>
                <a:rPr lang="ru-RU" sz="1200" dirty="0" smtClean="0">
                  <a:solidFill>
                    <a:srgbClr val="A5A5A5">
                      <a:lumMod val="50000"/>
                    </a:srgbClr>
                  </a:solidFill>
                  <a:latin typeface="Gotham Book" panose="02000504050000020004"/>
                </a:rPr>
                <a:t>Создание системы и обеспечение управления</a:t>
              </a:r>
              <a:endParaRPr lang="en-US" sz="1200" dirty="0">
                <a:solidFill>
                  <a:srgbClr val="A5A5A5">
                    <a:lumMod val="50000"/>
                  </a:srgbClr>
                </a:solidFill>
                <a:latin typeface="Gotham Book" panose="02000504050000020004"/>
              </a:endParaRPr>
            </a:p>
            <a:p>
              <a:pPr marL="134938" lvl="0" indent="-134938">
                <a:buFont typeface="Arial" panose="020B0604020202020204" pitchFamily="34" charset="0"/>
                <a:buChar char="•"/>
                <a:defRPr/>
              </a:pPr>
              <a:r>
                <a:rPr lang="ru-RU" sz="1200" dirty="0" smtClean="0">
                  <a:solidFill>
                    <a:srgbClr val="A5A5A5">
                      <a:lumMod val="50000"/>
                    </a:srgbClr>
                  </a:solidFill>
                  <a:latin typeface="Gotham Book" panose="02000504050000020004"/>
                </a:rPr>
                <a:t>Контроль затрат и результатов</a:t>
              </a:r>
              <a:endParaRPr lang="en-US" sz="1200" dirty="0">
                <a:solidFill>
                  <a:srgbClr val="A5A5A5">
                    <a:lumMod val="50000"/>
                  </a:srgbClr>
                </a:solidFill>
                <a:latin typeface="Gotham Book" panose="02000504050000020004"/>
              </a:endParaRPr>
            </a:p>
          </p:txBody>
        </p:sp>
        <p:sp>
          <p:nvSpPr>
            <p:cNvPr id="27" name="Rounded Rectangle 2">
              <a:extLst>
                <a:ext uri="{FF2B5EF4-FFF2-40B4-BE49-F238E27FC236}">
                  <a16:creationId xmlns:a16="http://schemas.microsoft.com/office/drawing/2014/main" id="{A516AA89-8079-4E46-B5BF-ADE8121FABA4}"/>
                </a:ext>
              </a:extLst>
            </p:cNvPr>
            <p:cNvSpPr/>
            <p:nvPr/>
          </p:nvSpPr>
          <p:spPr>
            <a:xfrm>
              <a:off x="5181787" y="2843908"/>
              <a:ext cx="4776715" cy="803056"/>
            </a:xfrm>
            <a:prstGeom prst="roundRect">
              <a:avLst>
                <a:gd name="adj" fmla="val 0"/>
              </a:avLst>
            </a:prstGeom>
            <a:solidFill>
              <a:srgbClr val="2F3F7B">
                <a:alpha val="2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marL="134938" lvl="0" indent="-134938">
                <a:buFont typeface="Arial" panose="020B0604020202020204" pitchFamily="34" charset="0"/>
                <a:buChar char="•"/>
                <a:defRPr/>
              </a:pPr>
              <a:r>
                <a:rPr lang="ru-RU" sz="1200" dirty="0" smtClean="0">
                  <a:solidFill>
                    <a:srgbClr val="A5A5A5">
                      <a:lumMod val="50000"/>
                    </a:srgbClr>
                  </a:solidFill>
                  <a:latin typeface="Gotham Book" panose="02000504050000020004"/>
                </a:rPr>
                <a:t>Определение услуг для приобретения с целью оптимизации ценности</a:t>
              </a:r>
              <a:endParaRPr lang="en-US" sz="1200" dirty="0">
                <a:solidFill>
                  <a:srgbClr val="A5A5A5">
                    <a:lumMod val="50000"/>
                  </a:srgbClr>
                </a:solidFill>
                <a:latin typeface="Gotham Book" panose="02000504050000020004"/>
              </a:endParaRPr>
            </a:p>
            <a:p>
              <a:pPr marL="134938" lvl="0" indent="-134938">
                <a:buFont typeface="Arial" panose="020B0604020202020204" pitchFamily="34" charset="0"/>
                <a:buChar char="•"/>
                <a:defRPr/>
              </a:pPr>
              <a:r>
                <a:rPr lang="ru-RU" sz="1200" dirty="0" smtClean="0">
                  <a:solidFill>
                    <a:srgbClr val="A5A5A5">
                      <a:lumMod val="50000"/>
                    </a:srgbClr>
                  </a:solidFill>
                  <a:latin typeface="Gotham Book" panose="02000504050000020004"/>
                </a:rPr>
                <a:t>Поощрение предоставления услуг с высокой ценностью посредством стратегических закупок</a:t>
              </a:r>
              <a:endParaRPr lang="en-US" sz="1200" dirty="0">
                <a:solidFill>
                  <a:srgbClr val="A5A5A5">
                    <a:lumMod val="50000"/>
                  </a:srgbClr>
                </a:solidFill>
                <a:latin typeface="Gotham Book" panose="02000504050000020004"/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C02D7AF1-5FB3-D744-9274-CA0C4FBE675B}"/>
                </a:ext>
              </a:extLst>
            </p:cNvPr>
            <p:cNvSpPr/>
            <p:nvPr/>
          </p:nvSpPr>
          <p:spPr>
            <a:xfrm>
              <a:off x="5181787" y="3727728"/>
              <a:ext cx="4776715" cy="803056"/>
            </a:xfrm>
            <a:prstGeom prst="roundRect">
              <a:avLst>
                <a:gd name="adj" fmla="val 0"/>
              </a:avLst>
            </a:prstGeom>
            <a:solidFill>
              <a:srgbClr val="2F3F7B">
                <a:alpha val="2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marL="134938" lvl="0" indent="-134938">
                <a:buFont typeface="Arial" panose="020B0604020202020204" pitchFamily="34" charset="0"/>
                <a:buChar char="•"/>
                <a:defRPr/>
              </a:pPr>
              <a:r>
                <a:rPr lang="ru-RU" sz="1200" dirty="0" smtClean="0">
                  <a:solidFill>
                    <a:srgbClr val="A5A5A5">
                      <a:lumMod val="50000"/>
                    </a:srgbClr>
                  </a:solidFill>
                  <a:latin typeface="Gotham Book" panose="02000504050000020004"/>
                </a:rPr>
                <a:t>Обеспечение качества и оказания услуг согласно стандартам</a:t>
              </a:r>
            </a:p>
            <a:p>
              <a:pPr marL="134938" lvl="0" indent="-134938">
                <a:buFont typeface="Arial" panose="020B0604020202020204" pitchFamily="34" charset="0"/>
                <a:buChar char="•"/>
                <a:defRPr/>
              </a:pPr>
              <a:r>
                <a:rPr lang="ru-RU" sz="1200" dirty="0" smtClean="0">
                  <a:solidFill>
                    <a:srgbClr val="A5A5A5">
                      <a:lumMod val="50000"/>
                    </a:srgbClr>
                  </a:solidFill>
                  <a:latin typeface="Gotham Book" panose="02000504050000020004"/>
                </a:rPr>
                <a:t>Управление процессами, работа с персоналом и системами</a:t>
              </a:r>
              <a:endParaRPr lang="en-US" sz="1200" dirty="0">
                <a:solidFill>
                  <a:srgbClr val="A5A5A5">
                    <a:lumMod val="50000"/>
                  </a:srgbClr>
                </a:solidFill>
                <a:latin typeface="Gotham Book" panose="02000504050000020004"/>
              </a:endParaRPr>
            </a:p>
            <a:p>
              <a:pPr marL="134938" lvl="0" indent="-134938">
                <a:buFont typeface="Arial" panose="020B0604020202020204" pitchFamily="34" charset="0"/>
                <a:buChar char="•"/>
                <a:defRPr/>
              </a:pPr>
              <a:r>
                <a:rPr lang="ru-RU" sz="1200" dirty="0" smtClean="0">
                  <a:solidFill>
                    <a:srgbClr val="A5A5A5">
                      <a:lumMod val="50000"/>
                    </a:srgbClr>
                  </a:solidFill>
                  <a:latin typeface="Gotham Book" panose="02000504050000020004"/>
                </a:rPr>
                <a:t>Координация оказания услуг с другими поставщиками и услугами</a:t>
              </a:r>
              <a:endParaRPr lang="en-US" sz="1200" dirty="0">
                <a:solidFill>
                  <a:srgbClr val="A5A5A5">
                    <a:lumMod val="50000"/>
                  </a:srgbClr>
                </a:solidFill>
                <a:latin typeface="Gotham Book" panose="02000504050000020004"/>
              </a:endParaRPr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id="{25C49498-ADDE-1C4B-83BE-061A1B395545}"/>
                </a:ext>
              </a:extLst>
            </p:cNvPr>
            <p:cNvSpPr/>
            <p:nvPr/>
          </p:nvSpPr>
          <p:spPr>
            <a:xfrm>
              <a:off x="5181787" y="4611548"/>
              <a:ext cx="4776715" cy="803056"/>
            </a:xfrm>
            <a:prstGeom prst="roundRect">
              <a:avLst>
                <a:gd name="adj" fmla="val 0"/>
              </a:avLst>
            </a:prstGeom>
            <a:solidFill>
              <a:srgbClr val="2F3F7B">
                <a:alpha val="2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marL="134938" lvl="0" indent="-134938">
                <a:buFont typeface="Arial" panose="020B0604020202020204" pitchFamily="34" charset="0"/>
                <a:buChar char="•"/>
                <a:defRPr/>
              </a:pPr>
              <a:r>
                <a:rPr lang="ru-RU" sz="1200" dirty="0" smtClean="0">
                  <a:solidFill>
                    <a:srgbClr val="A5A5A5">
                      <a:lumMod val="50000"/>
                    </a:srgbClr>
                  </a:solidFill>
                  <a:latin typeface="Gotham Book" panose="02000504050000020004"/>
                </a:rPr>
                <a:t>Внедрение доказательных и эффективных практик</a:t>
              </a:r>
              <a:endParaRPr lang="en-US" sz="1200" dirty="0">
                <a:solidFill>
                  <a:srgbClr val="A5A5A5">
                    <a:lumMod val="50000"/>
                  </a:srgbClr>
                </a:solidFill>
                <a:latin typeface="Gotham Book" panose="02000504050000020004"/>
              </a:endParaRPr>
            </a:p>
            <a:p>
              <a:pPr marL="134938" lvl="0" indent="-134938">
                <a:buFont typeface="Arial" panose="020B0604020202020204" pitchFamily="34" charset="0"/>
                <a:buChar char="•"/>
                <a:defRPr/>
              </a:pPr>
              <a:r>
                <a:rPr lang="ru-RU" sz="1200" dirty="0" smtClean="0">
                  <a:solidFill>
                    <a:srgbClr val="A5A5A5">
                      <a:lumMod val="50000"/>
                    </a:srgbClr>
                  </a:solidFill>
                  <a:latin typeface="Gotham Book" panose="02000504050000020004"/>
                </a:rPr>
                <a:t>Повышение качества оказания помощи, минимизация затрат</a:t>
              </a:r>
              <a:endParaRPr lang="en-US" sz="1200" dirty="0">
                <a:solidFill>
                  <a:srgbClr val="A5A5A5">
                    <a:lumMod val="50000"/>
                  </a:srgbClr>
                </a:solidFill>
                <a:latin typeface="Gotham Book" panose="02000504050000020004"/>
              </a:endParaRPr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46226C67-D85F-4F43-A025-FF2E16D886B8}"/>
                </a:ext>
              </a:extLst>
            </p:cNvPr>
            <p:cNvSpPr/>
            <p:nvPr/>
          </p:nvSpPr>
          <p:spPr>
            <a:xfrm>
              <a:off x="5181787" y="5495368"/>
              <a:ext cx="4776715" cy="803056"/>
            </a:xfrm>
            <a:prstGeom prst="roundRect">
              <a:avLst>
                <a:gd name="adj" fmla="val 0"/>
              </a:avLst>
            </a:prstGeom>
            <a:solidFill>
              <a:srgbClr val="2F3F7B">
                <a:alpha val="20000"/>
              </a:srgb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marL="134938" lvl="0" indent="-134938">
                <a:buFont typeface="Arial" panose="020B0604020202020204" pitchFamily="34" charset="0"/>
                <a:buChar char="•"/>
                <a:defRPr/>
              </a:pPr>
              <a:r>
                <a:rPr lang="ru-RU" sz="1200" dirty="0" smtClean="0">
                  <a:solidFill>
                    <a:srgbClr val="A5A5A5">
                      <a:lumMod val="50000"/>
                    </a:srgbClr>
                  </a:solidFill>
                  <a:latin typeface="Gotham Book" panose="02000504050000020004"/>
                </a:rPr>
                <a:t>Разумное использование услуг и ресурсов системы здравоохранения </a:t>
              </a:r>
            </a:p>
            <a:p>
              <a:pPr marL="134938" lvl="0" indent="-134938">
                <a:buFont typeface="Arial" panose="020B0604020202020204" pitchFamily="34" charset="0"/>
                <a:buChar char="•"/>
                <a:defRPr/>
              </a:pPr>
              <a:r>
                <a:rPr lang="ru-RU" sz="1200" dirty="0" smtClean="0">
                  <a:solidFill>
                    <a:srgbClr val="A5A5A5">
                      <a:lumMod val="50000"/>
                    </a:srgbClr>
                  </a:solidFill>
                  <a:latin typeface="Gotham Book" panose="02000504050000020004"/>
                </a:rPr>
                <a:t>Привлечение пациентов </a:t>
              </a:r>
              <a:r>
                <a:rPr lang="ru-RU" sz="1200" dirty="0" smtClean="0">
                  <a:solidFill>
                    <a:srgbClr val="A5A5A5">
                      <a:lumMod val="50000"/>
                    </a:srgbClr>
                  </a:solidFill>
                  <a:latin typeface="Gotham Book" panose="02000504050000020004"/>
                </a:rPr>
                <a:t>к принятию </a:t>
              </a:r>
              <a:r>
                <a:rPr lang="ru-RU" sz="1200" dirty="0" smtClean="0">
                  <a:solidFill>
                    <a:srgbClr val="A5A5A5">
                      <a:lumMod val="50000"/>
                    </a:srgbClr>
                  </a:solidFill>
                  <a:latin typeface="Gotham Book" panose="02000504050000020004"/>
                </a:rPr>
                <a:t>решений о лечении; соблюдение планов лечения</a:t>
              </a:r>
              <a:endParaRPr lang="en-US" sz="1200" dirty="0">
                <a:solidFill>
                  <a:srgbClr val="A5A5A5">
                    <a:lumMod val="50000"/>
                  </a:srgbClr>
                </a:solidFill>
                <a:latin typeface="Gotham Book" panose="02000504050000020004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D87691-FC84-4099-B29E-03A1A944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69" y="228107"/>
            <a:ext cx="11487862" cy="571230"/>
          </a:xfrm>
        </p:spPr>
        <p:txBody>
          <a:bodyPr anchor="t"/>
          <a:lstStyle/>
          <a:p>
            <a:pPr algn="l"/>
            <a:r>
              <a:rPr lang="ru-RU" sz="2700" dirty="0" smtClean="0"/>
              <a:t>Ценностно-ориентированная</a:t>
            </a:r>
            <a:r>
              <a:rPr lang="ru-RU" sz="2700" dirty="0" smtClean="0"/>
              <a:t> </a:t>
            </a:r>
            <a:r>
              <a:rPr lang="ru-RU" sz="2700" dirty="0" smtClean="0"/>
              <a:t>система здравоохранения Саудовской Аравии</a:t>
            </a:r>
            <a:endParaRPr lang="en-GB" sz="27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BBC7F7-E958-4C74-9469-EF36501492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2068" y="918718"/>
            <a:ext cx="11487861" cy="344488"/>
          </a:xfrm>
        </p:spPr>
        <p:txBody>
          <a:bodyPr anchor="t"/>
          <a:lstStyle/>
          <a:p>
            <a:r>
              <a:rPr lang="ru-RU" dirty="0" smtClean="0"/>
              <a:t>Для повышения ценности требуется преобразование системы оказания медицинской помощи</a:t>
            </a:r>
            <a:endParaRPr lang="en-GB" dirty="0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03088C52-0869-944E-BFEF-DA4E906549AA}"/>
              </a:ext>
            </a:extLst>
          </p:cNvPr>
          <p:cNvSpPr/>
          <p:nvPr/>
        </p:nvSpPr>
        <p:spPr>
          <a:xfrm>
            <a:off x="7984901" y="2074705"/>
            <a:ext cx="3855028" cy="4275345"/>
          </a:xfrm>
          <a:prstGeom prst="roundRect">
            <a:avLst>
              <a:gd name="adj" fmla="val 0"/>
            </a:avLst>
          </a:prstGeom>
          <a:solidFill>
            <a:srgbClr val="F28740">
              <a:alpha val="21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t"/>
          <a:lstStyle/>
          <a:p>
            <a:pPr lvl="0">
              <a:lnSpc>
                <a:spcPts val="2500"/>
              </a:lnSpc>
            </a:pPr>
            <a:r>
              <a:rPr lang="ru-RU" sz="2000" dirty="0" smtClean="0">
                <a:solidFill>
                  <a:srgbClr val="A5A5A5">
                    <a:lumMod val="50000"/>
                  </a:srgbClr>
                </a:solidFill>
                <a:latin typeface="Gotham Book" panose="02000504050000020004"/>
              </a:rPr>
              <a:t>Главные направления данной презентации</a:t>
            </a:r>
            <a:r>
              <a:rPr lang="en-US" sz="2000" dirty="0" smtClean="0">
                <a:solidFill>
                  <a:srgbClr val="A5A5A5">
                    <a:lumMod val="50000"/>
                  </a:srgbClr>
                </a:solidFill>
                <a:latin typeface="Gotham Book" panose="02000504050000020004"/>
              </a:rPr>
              <a:t>:</a:t>
            </a:r>
            <a:endParaRPr lang="en-US" sz="2000" dirty="0">
              <a:solidFill>
                <a:srgbClr val="A5A5A5">
                  <a:lumMod val="50000"/>
                </a:srgbClr>
              </a:solidFill>
              <a:latin typeface="Gotham Book" panose="02000504050000020004"/>
            </a:endParaRPr>
          </a:p>
          <a:p>
            <a:pPr lvl="0">
              <a:lnSpc>
                <a:spcPts val="2500"/>
              </a:lnSpc>
            </a:pPr>
            <a:endParaRPr lang="en-US" sz="2000" dirty="0">
              <a:solidFill>
                <a:srgbClr val="A5A5A5">
                  <a:lumMod val="50000"/>
                </a:srgbClr>
              </a:solidFill>
              <a:latin typeface="Gotham Book" panose="02000504050000020004"/>
            </a:endParaRPr>
          </a:p>
          <a:p>
            <a:pPr marL="323850" lvl="0" indent="-323850">
              <a:lnSpc>
                <a:spcPts val="2500"/>
              </a:lnSpc>
              <a:buAutoNum type="arabicParenR"/>
            </a:pPr>
            <a:r>
              <a:rPr lang="ru-RU" sz="2000" b="1" dirty="0" smtClean="0">
                <a:solidFill>
                  <a:srgbClr val="A5A5A5">
                    <a:lumMod val="50000"/>
                  </a:srgbClr>
                </a:solidFill>
                <a:latin typeface="Gotham Book" panose="02000504050000020004"/>
              </a:rPr>
              <a:t>Оценка ценности</a:t>
            </a:r>
            <a:endParaRPr lang="en-US" sz="2000" b="1" dirty="0">
              <a:solidFill>
                <a:srgbClr val="A5A5A5">
                  <a:lumMod val="50000"/>
                </a:srgbClr>
              </a:solidFill>
              <a:latin typeface="Gotham Book" panose="02000504050000020004"/>
            </a:endParaRPr>
          </a:p>
          <a:p>
            <a:pPr marL="323850" indent="-323850">
              <a:lnSpc>
                <a:spcPts val="2500"/>
              </a:lnSpc>
              <a:buAutoNum type="arabicParenR"/>
            </a:pPr>
            <a:r>
              <a:rPr lang="ru-RU" sz="2000" b="1" dirty="0" smtClean="0">
                <a:solidFill>
                  <a:srgbClr val="A5A5A5">
                    <a:lumMod val="50000"/>
                  </a:srgbClr>
                </a:solidFill>
                <a:latin typeface="Gotham Book" panose="02000504050000020004"/>
              </a:rPr>
              <a:t>Повышение качества оказания услуг</a:t>
            </a:r>
            <a:r>
              <a:rPr lang="en-US" sz="2000" dirty="0" smtClean="0">
                <a:solidFill>
                  <a:srgbClr val="A5A5A5">
                    <a:lumMod val="50000"/>
                  </a:srgbClr>
                </a:solidFill>
                <a:latin typeface="Gotham Book" panose="02000504050000020004"/>
              </a:rPr>
              <a:t>, </a:t>
            </a:r>
            <a:endParaRPr lang="ru-RU" sz="2000" dirty="0" smtClean="0">
              <a:solidFill>
                <a:srgbClr val="A5A5A5">
                  <a:lumMod val="50000"/>
                </a:srgbClr>
              </a:solidFill>
              <a:latin typeface="Gotham Book" panose="02000504050000020004"/>
            </a:endParaRPr>
          </a:p>
          <a:p>
            <a:pPr marL="323850" indent="-323850">
              <a:lnSpc>
                <a:spcPts val="2500"/>
              </a:lnSpc>
              <a:buAutoNum type="arabicParenR"/>
            </a:pPr>
            <a:r>
              <a:rPr lang="ru-RU" sz="2000" b="1" dirty="0" smtClean="0">
                <a:solidFill>
                  <a:srgbClr val="A5A5A5">
                    <a:lumMod val="50000"/>
                  </a:srgbClr>
                </a:solidFill>
                <a:latin typeface="Gotham Book" panose="02000504050000020004"/>
              </a:rPr>
              <a:t>Знания и возможности</a:t>
            </a:r>
            <a:endParaRPr lang="en-US" sz="2000" b="1" dirty="0">
              <a:solidFill>
                <a:srgbClr val="A5A5A5">
                  <a:lumMod val="50000"/>
                </a:srgbClr>
              </a:solidFill>
              <a:latin typeface="Gotham Book" panose="02000504050000020004"/>
            </a:endParaRPr>
          </a:p>
          <a:p>
            <a:pPr lvl="0">
              <a:lnSpc>
                <a:spcPts val="2500"/>
              </a:lnSpc>
            </a:pPr>
            <a:endParaRPr lang="en-US" sz="2000" dirty="0">
              <a:solidFill>
                <a:srgbClr val="A5A5A5">
                  <a:lumMod val="50000"/>
                </a:srgbClr>
              </a:solidFill>
              <a:latin typeface="Gotham Book" panose="02000504050000020004"/>
            </a:endParaRPr>
          </a:p>
          <a:p>
            <a:pPr lvl="0">
              <a:lnSpc>
                <a:spcPts val="2500"/>
              </a:lnSpc>
            </a:pPr>
            <a:r>
              <a:rPr lang="ru-RU" sz="1700" dirty="0">
                <a:solidFill>
                  <a:srgbClr val="A5A5A5">
                    <a:lumMod val="50000"/>
                  </a:srgbClr>
                </a:solidFill>
                <a:latin typeface="Gotham Book" panose="02000504050000020004"/>
              </a:rPr>
              <a:t>особенно в том, что касается планирования и осуществления решений для удовлетворения основных потребностей населения в области здравоохранения</a:t>
            </a:r>
            <a:endParaRPr lang="en-US" sz="1700" b="1" dirty="0">
              <a:solidFill>
                <a:srgbClr val="A5A5A5">
                  <a:lumMod val="50000"/>
                </a:srgbClr>
              </a:solidFill>
              <a:latin typeface="Gotham Book" panose="020005040500000200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3B51AC-5D92-D648-91A5-8CEDD928D1CC}"/>
              </a:ext>
            </a:extLst>
          </p:cNvPr>
          <p:cNvSpPr/>
          <p:nvPr/>
        </p:nvSpPr>
        <p:spPr>
          <a:xfrm>
            <a:off x="352067" y="1439171"/>
            <a:ext cx="7809293" cy="646331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Каждому участнику системы здравоохранения отведена своя важная роль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8FEA69A7-C183-A54D-973E-649F8090DD3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45606" y="2160384"/>
            <a:ext cx="612000" cy="612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2612C84-EC59-8B44-915D-0863FCCFC9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545606" y="3064866"/>
            <a:ext cx="612000" cy="612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BC1B036-83C3-DE4F-81A3-F410D57B1D2D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545606" y="4806929"/>
            <a:ext cx="612000" cy="612000"/>
          </a:xfrm>
          <a:prstGeom prst="rect">
            <a:avLst/>
          </a:prstGeom>
          <a:effectLst>
            <a:outerShdw dist="50800" dir="5400000" algn="ctr" rotWithShape="0">
              <a:schemeClr val="bg1"/>
            </a:outerShdw>
          </a:effec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435B06A-0013-E341-9C89-638740B3EEC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545606" y="3945328"/>
            <a:ext cx="612000" cy="612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95A10B5-8DD0-D041-817C-91C60149CEF1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545606" y="5692067"/>
            <a:ext cx="612000" cy="612000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3868C102-2C19-F046-BF0F-ABB571CCC295}"/>
              </a:ext>
            </a:extLst>
          </p:cNvPr>
          <p:cNvSpPr/>
          <p:nvPr/>
        </p:nvSpPr>
        <p:spPr>
          <a:xfrm>
            <a:off x="7993390" y="3109601"/>
            <a:ext cx="307785" cy="307786"/>
          </a:xfrm>
          <a:prstGeom prst="ellipse">
            <a:avLst/>
          </a:prstGeom>
          <a:solidFill>
            <a:srgbClr val="183383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Gotham Book" panose="02000504050000020004" pitchFamily="2" charset="0"/>
              </a:rPr>
              <a:t>1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350BE95-95CF-2549-BC17-7F4E0DDB5AB2}"/>
              </a:ext>
            </a:extLst>
          </p:cNvPr>
          <p:cNvSpPr/>
          <p:nvPr/>
        </p:nvSpPr>
        <p:spPr>
          <a:xfrm>
            <a:off x="8007467" y="3440614"/>
            <a:ext cx="307785" cy="307786"/>
          </a:xfrm>
          <a:prstGeom prst="ellipse">
            <a:avLst/>
          </a:prstGeom>
          <a:solidFill>
            <a:srgbClr val="183383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Gotham Book" panose="02000504050000020004" pitchFamily="2" charset="0"/>
              </a:rPr>
              <a:t>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881FC58-F3F9-3E46-9B91-2C092924F1A8}"/>
              </a:ext>
            </a:extLst>
          </p:cNvPr>
          <p:cNvSpPr/>
          <p:nvPr/>
        </p:nvSpPr>
        <p:spPr>
          <a:xfrm>
            <a:off x="8007467" y="4071987"/>
            <a:ext cx="307785" cy="307786"/>
          </a:xfrm>
          <a:prstGeom prst="ellipse">
            <a:avLst/>
          </a:prstGeom>
          <a:solidFill>
            <a:srgbClr val="183383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Gotham Book" panose="02000504050000020004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9898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FB2972E0-5869-284D-A0BA-0ED8B52BDA3B}"/>
              </a:ext>
            </a:extLst>
          </p:cNvPr>
          <p:cNvSpPr/>
          <p:nvPr/>
        </p:nvSpPr>
        <p:spPr>
          <a:xfrm>
            <a:off x="0" y="5969005"/>
            <a:ext cx="11942021" cy="86352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t"/>
          <a:lstStyle/>
          <a:p>
            <a:pPr marL="223838" indent="-223838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F3F7B"/>
              </a:solidFill>
              <a:latin typeface="Gotham Book" panose="0200050405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87691-FC84-4099-B29E-03A1A944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21" y="256910"/>
            <a:ext cx="11022009" cy="571230"/>
          </a:xfrm>
        </p:spPr>
        <p:txBody>
          <a:bodyPr anchor="t"/>
          <a:lstStyle/>
          <a:p>
            <a:pPr algn="l"/>
            <a:r>
              <a:rPr lang="ru-RU" dirty="0" smtClean="0"/>
              <a:t>Оценка ценности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BBC7F7-E958-4C74-9469-EF36501492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0707" y="760228"/>
            <a:ext cx="11487861" cy="673961"/>
          </a:xfrm>
        </p:spPr>
        <p:txBody>
          <a:bodyPr anchor="t"/>
          <a:lstStyle/>
          <a:p>
            <a:r>
              <a:rPr lang="ru-RU" sz="1400" b="0" dirty="0" smtClean="0"/>
              <a:t>Своевременная </a:t>
            </a:r>
            <a:r>
              <a:rPr lang="ru-RU" sz="1400" b="0" dirty="0"/>
              <a:t>оценка ценности в системе здравоохранения Саудовской Аравии будет способствовать </a:t>
            </a:r>
            <a:r>
              <a:rPr lang="ru-RU" sz="1400" b="0" dirty="0" smtClean="0"/>
              <a:t>повышению эффективности работы </a:t>
            </a:r>
            <a:r>
              <a:rPr lang="ru-RU" sz="1400" b="0" dirty="0" err="1" smtClean="0"/>
              <a:t>врачец</a:t>
            </a:r>
            <a:r>
              <a:rPr lang="ru-RU" sz="1400" b="0" dirty="0" smtClean="0"/>
              <a:t> и </a:t>
            </a:r>
            <a:r>
              <a:rPr lang="ru-RU" sz="1400" b="0" dirty="0" smtClean="0"/>
              <a:t>качества оказываемых услуг на </a:t>
            </a:r>
            <a:r>
              <a:rPr lang="ru-RU" sz="1400" b="0" dirty="0"/>
              <a:t>национальном и региональном </a:t>
            </a:r>
            <a:r>
              <a:rPr lang="ru-RU" sz="1400" b="0" dirty="0" smtClean="0"/>
              <a:t>уровнях</a:t>
            </a:r>
            <a:endParaRPr lang="en-GB" sz="1400" b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739150-44DE-FD44-BFC7-55E9C0F0F6CA}"/>
              </a:ext>
            </a:extLst>
          </p:cNvPr>
          <p:cNvSpPr/>
          <p:nvPr/>
        </p:nvSpPr>
        <p:spPr>
          <a:xfrm>
            <a:off x="350708" y="269014"/>
            <a:ext cx="389522" cy="389524"/>
          </a:xfrm>
          <a:prstGeom prst="ellipse">
            <a:avLst/>
          </a:prstGeom>
          <a:solidFill>
            <a:srgbClr val="183383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000" dirty="0">
                <a:solidFill>
                  <a:schemeClr val="bg1"/>
                </a:solidFill>
                <a:latin typeface="Gotham Book" panose="02000504050000020004" pitchFamily="2" charset="0"/>
              </a:rPr>
              <a:t>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4B8206-6A23-5542-A4CE-1CDF60C726D0}"/>
              </a:ext>
            </a:extLst>
          </p:cNvPr>
          <p:cNvCxnSpPr>
            <a:cxnSpLocks/>
          </p:cNvCxnSpPr>
          <p:nvPr/>
        </p:nvCxnSpPr>
        <p:spPr>
          <a:xfrm flipH="1" flipV="1">
            <a:off x="6191901" y="1486318"/>
            <a:ext cx="18624" cy="53462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320CB86-32DA-ED45-9851-6F312D47C628}"/>
              </a:ext>
            </a:extLst>
          </p:cNvPr>
          <p:cNvSpPr/>
          <p:nvPr/>
        </p:nvSpPr>
        <p:spPr>
          <a:xfrm>
            <a:off x="341408" y="1381878"/>
            <a:ext cx="5776333" cy="843903"/>
          </a:xfrm>
          <a:prstGeom prst="rect">
            <a:avLst/>
          </a:prstGeom>
          <a:solidFill>
            <a:srgbClr val="2F3F7B"/>
          </a:solidFill>
        </p:spPr>
        <p:txBody>
          <a:bodyPr anchor="t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schemeClr val="bg1"/>
                </a:solidFill>
                <a:latin typeface="Gotham Book" panose="02000504050000020004"/>
              </a:rPr>
              <a:t>На национальном уровне, меры по сдерживанию затрат и повышению качества становятся все эффективнее, но проблема остается в области оценки исходов, сообщаемых пациентами, не только в Саудовской Аравии и во всем мире</a:t>
            </a:r>
            <a:endParaRPr lang="en-US" sz="1400" dirty="0">
              <a:solidFill>
                <a:schemeClr val="bg1"/>
              </a:solidFill>
              <a:latin typeface="Gotham Book" panose="020005040500000200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114793-2F64-FF40-AA71-1B1B0D896701}"/>
              </a:ext>
            </a:extLst>
          </p:cNvPr>
          <p:cNvSpPr/>
          <p:nvPr/>
        </p:nvSpPr>
        <p:spPr>
          <a:xfrm>
            <a:off x="6280557" y="1383256"/>
            <a:ext cx="5911444" cy="842525"/>
          </a:xfrm>
          <a:prstGeom prst="rect">
            <a:avLst/>
          </a:prstGeom>
          <a:solidFill>
            <a:schemeClr val="accent2"/>
          </a:solidFill>
        </p:spPr>
        <p:txBody>
          <a:bodyPr anchor="t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ru-RU" sz="1400" dirty="0" smtClean="0">
                <a:solidFill>
                  <a:schemeClr val="bg1"/>
                </a:solidFill>
                <a:latin typeface="Gotham Book" panose="02000504050000020004"/>
              </a:rPr>
              <a:t>В некоторых организациях и структурах данные о затратах и исходах, а также их использовании остаются неточными</a:t>
            </a:r>
            <a:endParaRPr lang="en-US" sz="1400" dirty="0">
              <a:solidFill>
                <a:schemeClr val="bg1"/>
              </a:solidFill>
              <a:latin typeface="Gotham Book" panose="02000504050000020004"/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CCAA4102-861A-DD4F-9308-2718EB2E6D5F}"/>
              </a:ext>
            </a:extLst>
          </p:cNvPr>
          <p:cNvSpPr txBox="1">
            <a:spLocks/>
          </p:cNvSpPr>
          <p:nvPr/>
        </p:nvSpPr>
        <p:spPr>
          <a:xfrm>
            <a:off x="350707" y="2328843"/>
            <a:ext cx="5479445" cy="4482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Наш центр играет ведущую роль в реализации инициативы ОЭСР по проведению исследования показателей, сообщаемых пациентами (</a:t>
            </a:r>
            <a:r>
              <a:rPr lang="en-US" sz="1400" dirty="0" err="1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PaRIS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)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 с хроническими заболеваниями </a:t>
            </a:r>
          </a:p>
          <a:p>
            <a:pPr>
              <a:lnSpc>
                <a:spcPts val="2500"/>
              </a:lnSpc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Несколько стран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совместно работают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над созданием, стандартизацией и внедрением показателей нового поколения, предназначенных для оценки исходов, которые наиболее важны для пациента, и опыта  взаимодействия с врачом.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  <a:p>
            <a:pPr>
              <a:lnSpc>
                <a:spcPts val="2500"/>
              </a:lnSpc>
            </a:pPr>
            <a:r>
              <a:rPr lang="en-US" sz="1400" dirty="0" err="1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PaRIS</a:t>
            </a:r>
            <a:r>
              <a:rPr lang="en-US" sz="1400" dirty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демонстрирует точку зрения как пациента, так и медицинского работника. Исследование направлено устранение пробелов в системе ПМСП и продвижение </a:t>
            </a:r>
            <a:r>
              <a:rPr lang="ru-RU" sz="1400" dirty="0" err="1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пациентоориентированного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 подхода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.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  <a:p>
            <a:pPr>
              <a:lnSpc>
                <a:spcPts val="2500"/>
              </a:lnSpc>
            </a:pPr>
            <a:endParaRPr lang="en-US" sz="1800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4102035F-4E01-6944-AF70-DDF0C211CBE3}"/>
              </a:ext>
            </a:extLst>
          </p:cNvPr>
          <p:cNvSpPr txBox="1">
            <a:spLocks/>
          </p:cNvSpPr>
          <p:nvPr/>
        </p:nvSpPr>
        <p:spPr>
          <a:xfrm>
            <a:off x="6445274" y="2287814"/>
            <a:ext cx="5479445" cy="4482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Наш центр разрабатывает систему оценки ценностей и поддерживает рекомендации по ускорению принятия и использования стандартизированных показателей на всех уровнях системы здравоохранения, а также показателей, касающихся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: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Font typeface="System Font Regular"/>
              <a:buChar char="-"/>
            </a:pP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Социальные факторы, не связанные со здоровьем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Font typeface="System Font Regular"/>
              <a:buChar char="-"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Ресурсы, с том числе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,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финансовые, кадровые, природные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Font typeface="System Font Regular"/>
              <a:buChar char="-"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Клинические исходы</a:t>
            </a:r>
            <a:endParaRPr lang="en-US" sz="1400" b="1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Font typeface="System Font Regular"/>
              <a:buChar char="-"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Показатели, сообщаемые пациентами</a:t>
            </a:r>
            <a:r>
              <a:rPr lang="en-US" sz="14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: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опыт пациента и исходы, сообщаемые пациентами 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buFont typeface="System Font Regular"/>
              <a:buChar char="-"/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Конфигурация и трансформация системы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630126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D6F6F04E-DA95-8B4E-A2DA-2B4F908B4526}"/>
              </a:ext>
            </a:extLst>
          </p:cNvPr>
          <p:cNvSpPr/>
          <p:nvPr/>
        </p:nvSpPr>
        <p:spPr>
          <a:xfrm>
            <a:off x="0" y="3374081"/>
            <a:ext cx="12192000" cy="3483919"/>
          </a:xfrm>
          <a:prstGeom prst="roundRect">
            <a:avLst>
              <a:gd name="adj" fmla="val 0"/>
            </a:avLst>
          </a:prstGeom>
          <a:solidFill>
            <a:srgbClr val="20428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ctr"/>
          <a:lstStyle/>
          <a:p>
            <a:pPr lvl="0" algn="ctr">
              <a:defRPr/>
            </a:pPr>
            <a:endParaRPr lang="en-US" dirty="0">
              <a:solidFill>
                <a:schemeClr val="bg1"/>
              </a:solidFill>
              <a:latin typeface="Gotham Book" panose="0200050405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BBC7F7-E958-4C74-9469-EF36501492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0707" y="758194"/>
            <a:ext cx="11487861" cy="626836"/>
          </a:xfrm>
        </p:spPr>
        <p:txBody>
          <a:bodyPr anchor="t"/>
          <a:lstStyle/>
          <a:p>
            <a:r>
              <a:rPr lang="ru-RU" dirty="0" smtClean="0"/>
              <a:t>Была проделана большая работа по преобразованию системы здравоохранения Саудовской Аравии; теперь наша цель – повышение качества и сдерживание затрат </a:t>
            </a:r>
            <a:endParaRPr lang="en-GB" dirty="0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D369319C-7361-6044-A4B5-E100D996BDFD}"/>
              </a:ext>
            </a:extLst>
          </p:cNvPr>
          <p:cNvSpPr txBox="1">
            <a:spLocks/>
          </p:cNvSpPr>
          <p:nvPr/>
        </p:nvSpPr>
        <p:spPr>
          <a:xfrm>
            <a:off x="236407" y="1475224"/>
            <a:ext cx="11307893" cy="4482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Был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достигнут значительный прогресс в выявлении основных проблем, изменении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способов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их решения и совершенствовании планирования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оказания услуг</a:t>
            </a:r>
            <a:endParaRPr lang="ru-RU" sz="1500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Для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создания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ценностно-ориентированной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системы здравоохранения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крайне важно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осуществить быстрый переход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от проектирования к предоставлению услуг; и сбалансировать повышение качества услуг, расширение доступа и опыт пациентов с разумным использованием ресурсов; </a:t>
            </a:r>
            <a:endParaRPr lang="en-US" sz="1500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A3750C-611C-3642-8989-862C3F9A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21" y="269013"/>
            <a:ext cx="11022009" cy="571230"/>
          </a:xfrm>
        </p:spPr>
        <p:txBody>
          <a:bodyPr anchor="t"/>
          <a:lstStyle/>
          <a:p>
            <a:pPr algn="l"/>
            <a:r>
              <a:rPr lang="ru-RU" dirty="0" smtClean="0"/>
              <a:t>Повышение качества оказания услуг</a:t>
            </a: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06EFF3-8A94-E749-BA23-7F621610D263}"/>
              </a:ext>
            </a:extLst>
          </p:cNvPr>
          <p:cNvSpPr/>
          <p:nvPr/>
        </p:nvSpPr>
        <p:spPr>
          <a:xfrm>
            <a:off x="350708" y="269014"/>
            <a:ext cx="398984" cy="398986"/>
          </a:xfrm>
          <a:prstGeom prst="ellipse">
            <a:avLst/>
          </a:prstGeom>
          <a:solidFill>
            <a:srgbClr val="183383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000" dirty="0">
                <a:solidFill>
                  <a:schemeClr val="bg1"/>
                </a:solidFill>
                <a:latin typeface="Gotham Book" panose="02000504050000020004" pitchFamily="2" charset="0"/>
              </a:rPr>
              <a:t>2</a:t>
            </a:r>
          </a:p>
        </p:txBody>
      </p:sp>
      <p:pic>
        <p:nvPicPr>
          <p:cNvPr id="11" name="Picture 10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840C169-A960-F242-9C88-188E1CFE52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797" b="25362"/>
          <a:stretch/>
        </p:blipFill>
        <p:spPr>
          <a:xfrm>
            <a:off x="1135655" y="4408980"/>
            <a:ext cx="9920685" cy="2449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64092C-0B4A-3541-8E6A-F01F6C204735}"/>
              </a:ext>
            </a:extLst>
          </p:cNvPr>
          <p:cNvSpPr/>
          <p:nvPr/>
        </p:nvSpPr>
        <p:spPr>
          <a:xfrm>
            <a:off x="350707" y="3374081"/>
            <a:ext cx="10705633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1200" dirty="0" smtClean="0">
                <a:solidFill>
                  <a:schemeClr val="bg1"/>
                </a:solidFill>
                <a:latin typeface="Gotham Book" panose="02000504050000020004"/>
              </a:rPr>
              <a:t>В </a:t>
            </a:r>
            <a:r>
              <a:rPr lang="en-US" sz="1200" dirty="0" smtClean="0">
                <a:solidFill>
                  <a:schemeClr val="bg1"/>
                </a:solidFill>
                <a:latin typeface="Gotham Book" panose="02000504050000020004"/>
              </a:rPr>
              <a:t>2021</a:t>
            </a:r>
            <a:r>
              <a:rPr lang="en-US" sz="1200" dirty="0">
                <a:solidFill>
                  <a:schemeClr val="bg1"/>
                </a:solidFill>
                <a:latin typeface="Gotham Book" panose="02000504050000020004"/>
              </a:rPr>
              <a:t>, </a:t>
            </a:r>
            <a:r>
              <a:rPr lang="ru-RU" sz="1200" dirty="0" smtClean="0">
                <a:solidFill>
                  <a:schemeClr val="bg1"/>
                </a:solidFill>
                <a:latin typeface="Gotham Book" panose="02000504050000020004"/>
              </a:rPr>
              <a:t>Центр предоставил платформу врачам, ведущим работу по повышению ценности в системе здравоохранения в Саудовской Аравии. Платформа позволяет обмениваться опытом в области улучшения </a:t>
            </a:r>
            <a:r>
              <a:rPr lang="ru-RU" sz="1200" dirty="0" smtClean="0">
                <a:solidFill>
                  <a:schemeClr val="bg1"/>
                </a:solidFill>
                <a:latin typeface="Gotham Book" panose="02000504050000020004"/>
              </a:rPr>
              <a:t>исходов и </a:t>
            </a:r>
            <a:r>
              <a:rPr lang="ru-RU" sz="1200" dirty="0" smtClean="0">
                <a:solidFill>
                  <a:schemeClr val="bg1"/>
                </a:solidFill>
                <a:latin typeface="Gotham Book" panose="02000504050000020004"/>
              </a:rPr>
              <a:t>повышения эффективности с помощью программы </a:t>
            </a:r>
            <a:r>
              <a:rPr lang="en-US" sz="1200" b="1" dirty="0" smtClean="0">
                <a:solidFill>
                  <a:schemeClr val="bg1"/>
                </a:solidFill>
                <a:latin typeface="Gotham Book" panose="02000504050000020004"/>
              </a:rPr>
              <a:t>Value </a:t>
            </a:r>
            <a:r>
              <a:rPr lang="en-US" sz="1200" b="1" dirty="0">
                <a:solidFill>
                  <a:schemeClr val="bg1"/>
                </a:solidFill>
                <a:latin typeface="Gotham Book" panose="02000504050000020004"/>
              </a:rPr>
              <a:t>Pioneers </a:t>
            </a:r>
            <a:r>
              <a:rPr lang="en-US" sz="1200" b="1" dirty="0" smtClean="0">
                <a:solidFill>
                  <a:schemeClr val="bg1"/>
                </a:solidFill>
                <a:latin typeface="Gotham Book" panose="02000504050000020004"/>
              </a:rPr>
              <a:t>program</a:t>
            </a:r>
            <a:r>
              <a:rPr lang="ru-RU" sz="1200" dirty="0">
                <a:solidFill>
                  <a:schemeClr val="bg1"/>
                </a:solidFill>
                <a:latin typeface="Gotham Book" panose="02000504050000020004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Gotham Book" panose="02000504050000020004"/>
              </a:rPr>
              <a:t>и </a:t>
            </a:r>
            <a:r>
              <a:rPr lang="ru-RU" sz="1200" dirty="0" err="1" smtClean="0">
                <a:solidFill>
                  <a:schemeClr val="bg1"/>
                </a:solidFill>
                <a:latin typeface="Gotham Book" panose="02000504050000020004"/>
              </a:rPr>
              <a:t>вебинаров</a:t>
            </a:r>
            <a:endParaRPr lang="en-US" sz="1200" dirty="0">
              <a:solidFill>
                <a:schemeClr val="bg1"/>
              </a:solidFill>
              <a:latin typeface="Gotham Book" panose="02000504050000020004"/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E4BB4AEC-D0BE-C24C-8973-060865DF3F63}"/>
              </a:ext>
            </a:extLst>
          </p:cNvPr>
          <p:cNvSpPr/>
          <p:nvPr/>
        </p:nvSpPr>
        <p:spPr>
          <a:xfrm>
            <a:off x="11056340" y="4408980"/>
            <a:ext cx="1135655" cy="2449020"/>
          </a:xfrm>
          <a:prstGeom prst="roundRect">
            <a:avLst>
              <a:gd name="adj" fmla="val 0"/>
            </a:avLst>
          </a:prstGeom>
          <a:solidFill>
            <a:srgbClr val="3F919D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ctr"/>
          <a:lstStyle/>
          <a:p>
            <a:pPr lvl="0" algn="ctr">
              <a:defRPr/>
            </a:pPr>
            <a:endParaRPr lang="en-US" dirty="0">
              <a:solidFill>
                <a:schemeClr val="bg1"/>
              </a:solidFill>
              <a:latin typeface="Gotham Book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40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FB2972E0-5869-284D-A0BA-0ED8B52BDA3B}"/>
              </a:ext>
            </a:extLst>
          </p:cNvPr>
          <p:cNvSpPr/>
          <p:nvPr/>
        </p:nvSpPr>
        <p:spPr>
          <a:xfrm>
            <a:off x="0" y="5969005"/>
            <a:ext cx="11942021" cy="86352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t"/>
          <a:lstStyle/>
          <a:p>
            <a:pPr marL="223838" indent="-223838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F3F7B"/>
              </a:solidFill>
              <a:latin typeface="Gotham Book" panose="02000504050000020004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BBC7F7-E958-4C74-9469-EF36501492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2071" y="798764"/>
            <a:ext cx="11487861" cy="344488"/>
          </a:xfrm>
        </p:spPr>
        <p:txBody>
          <a:bodyPr anchor="t"/>
          <a:lstStyle/>
          <a:p>
            <a:r>
              <a:rPr lang="ru-RU" dirty="0" smtClean="0"/>
              <a:t>Для перехода </a:t>
            </a:r>
            <a:r>
              <a:rPr lang="ru-RU" dirty="0" smtClean="0"/>
              <a:t>к ценностно-ориентированной системе </a:t>
            </a:r>
            <a:r>
              <a:rPr lang="ru-RU" dirty="0" smtClean="0"/>
              <a:t>здравоохранения </a:t>
            </a:r>
            <a:r>
              <a:rPr lang="ru-RU" dirty="0" smtClean="0"/>
              <a:t>необходимы опытные кадры, новые знания и возможности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1B56F8-3AB0-4149-B4F8-E0FAABAB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21" y="269013"/>
            <a:ext cx="11022009" cy="571230"/>
          </a:xfrm>
        </p:spPr>
        <p:txBody>
          <a:bodyPr anchor="t"/>
          <a:lstStyle/>
          <a:p>
            <a:pPr algn="l"/>
            <a:r>
              <a:rPr lang="ru-RU" dirty="0" smtClean="0"/>
              <a:t>Знания и возможности</a:t>
            </a: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9B7F0E6-46A7-B543-92C7-0587C494431F}"/>
              </a:ext>
            </a:extLst>
          </p:cNvPr>
          <p:cNvSpPr/>
          <p:nvPr/>
        </p:nvSpPr>
        <p:spPr>
          <a:xfrm>
            <a:off x="350708" y="269014"/>
            <a:ext cx="398984" cy="398986"/>
          </a:xfrm>
          <a:prstGeom prst="ellipse">
            <a:avLst/>
          </a:prstGeom>
          <a:solidFill>
            <a:srgbClr val="183383"/>
          </a:solidFill>
          <a:ln>
            <a:noFill/>
          </a:ln>
          <a:extLs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000" dirty="0">
                <a:solidFill>
                  <a:schemeClr val="bg1"/>
                </a:solidFill>
                <a:latin typeface="Gotham Book" panose="02000504050000020004" pitchFamily="2" charset="0"/>
              </a:rPr>
              <a:t>3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9E6FDD4F-F37A-A941-B751-02E7AE030D7A}"/>
              </a:ext>
            </a:extLst>
          </p:cNvPr>
          <p:cNvSpPr/>
          <p:nvPr/>
        </p:nvSpPr>
        <p:spPr>
          <a:xfrm>
            <a:off x="8652681" y="1650410"/>
            <a:ext cx="3187248" cy="4938577"/>
          </a:xfrm>
          <a:prstGeom prst="roundRect">
            <a:avLst>
              <a:gd name="adj" fmla="val 0"/>
            </a:avLst>
          </a:prstGeom>
          <a:solidFill>
            <a:srgbClr val="E9EBF6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t"/>
          <a:lstStyle/>
          <a:p>
            <a:pPr>
              <a:lnSpc>
                <a:spcPts val="25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Центр предоставляет врачам многочисленные возможности для прохождения обучения, касательно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аспектов обеспечения ценности в области здравоохранения</a:t>
            </a:r>
          </a:p>
          <a:p>
            <a:pPr>
              <a:lnSpc>
                <a:spcPts val="2500"/>
              </a:lnSpc>
            </a:pPr>
            <a:endParaRPr lang="en-US" sz="2000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  <a:p>
            <a:pPr>
              <a:lnSpc>
                <a:spcPts val="25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Сюда входят не только программы, предлагаемые Центром, но и национальные и международные программы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</p:txBody>
      </p:sp>
      <p:sp>
        <p:nvSpPr>
          <p:cNvPr id="14" name="Isosceles Triangle 54">
            <a:extLst>
              <a:ext uri="{FF2B5EF4-FFF2-40B4-BE49-F238E27FC236}">
                <a16:creationId xmlns:a16="http://schemas.microsoft.com/office/drawing/2014/main" id="{2B4E9A03-3AE1-9642-B85D-EEC277A55AC5}"/>
              </a:ext>
            </a:extLst>
          </p:cNvPr>
          <p:cNvSpPr/>
          <p:nvPr/>
        </p:nvSpPr>
        <p:spPr>
          <a:xfrm rot="5400000">
            <a:off x="6432522" y="3821885"/>
            <a:ext cx="3546295" cy="4034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erson writing on a board&#10;&#10;Description automatically generated with low confidence">
            <a:extLst>
              <a:ext uri="{FF2B5EF4-FFF2-40B4-BE49-F238E27FC236}">
                <a16:creationId xmlns:a16="http://schemas.microsoft.com/office/drawing/2014/main" id="{6F89285C-9A29-EA4F-B313-8CE939BC58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071" y="1650410"/>
            <a:ext cx="3187249" cy="3023603"/>
          </a:xfrm>
          <a:prstGeom prst="rect">
            <a:avLst/>
          </a:prstGeom>
        </p:spPr>
      </p:pic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2D06234D-10BD-1E4E-9DF5-C235F6E6F6E8}"/>
              </a:ext>
            </a:extLst>
          </p:cNvPr>
          <p:cNvSpPr/>
          <p:nvPr/>
        </p:nvSpPr>
        <p:spPr>
          <a:xfrm>
            <a:off x="352071" y="4674013"/>
            <a:ext cx="3187248" cy="1914974"/>
          </a:xfrm>
          <a:prstGeom prst="roundRect">
            <a:avLst>
              <a:gd name="adj" fmla="val 0"/>
            </a:avLst>
          </a:prstGeom>
          <a:solidFill>
            <a:srgbClr val="183383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ctr"/>
          <a:lstStyle/>
          <a:p>
            <a:pPr algn="ctr">
              <a:lnSpc>
                <a:spcPts val="25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Gotham Book" panose="02000504050000020004"/>
              </a:rPr>
              <a:t>Подготовка специалистов по следующим направлениям</a:t>
            </a:r>
            <a:endParaRPr lang="en-US" sz="2000" b="1" dirty="0">
              <a:solidFill>
                <a:schemeClr val="bg1"/>
              </a:solidFill>
              <a:latin typeface="Gotham Book" panose="02000504050000020004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4C3739-ECB8-5044-A4F6-776B3BF82119}"/>
              </a:ext>
            </a:extLst>
          </p:cNvPr>
          <p:cNvGrpSpPr/>
          <p:nvPr/>
        </p:nvGrpSpPr>
        <p:grpSpPr>
          <a:xfrm>
            <a:off x="3648180" y="1650409"/>
            <a:ext cx="4048024" cy="4938577"/>
            <a:chOff x="3539320" y="1650410"/>
            <a:chExt cx="4048024" cy="4851736"/>
          </a:xfrm>
        </p:grpSpPr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69133FCC-AA66-BD44-BFBE-361300B9C985}"/>
                </a:ext>
              </a:extLst>
            </p:cNvPr>
            <p:cNvSpPr/>
            <p:nvPr/>
          </p:nvSpPr>
          <p:spPr>
            <a:xfrm>
              <a:off x="3539320" y="1650410"/>
              <a:ext cx="4048024" cy="74164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lvl="0" algn="ctr">
                <a:defRPr/>
              </a:pPr>
              <a:r>
                <a:rPr lang="ru-RU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Оценка ценности для повышения качества жизни</a:t>
              </a:r>
              <a:endParaRPr lang="en-US" dirty="0">
                <a:solidFill>
                  <a:schemeClr val="bg1"/>
                </a:solidFill>
                <a:latin typeface="Gotham Book" panose="02000504050000020004" pitchFamily="2" charset="0"/>
              </a:endParaRPr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11A9169E-ECE2-CB44-A7C6-C189055BEBB9}"/>
                </a:ext>
              </a:extLst>
            </p:cNvPr>
            <p:cNvSpPr/>
            <p:nvPr/>
          </p:nvSpPr>
          <p:spPr>
            <a:xfrm>
              <a:off x="3539320" y="2472429"/>
              <a:ext cx="4048024" cy="74164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lvl="0" algn="ctr">
                <a:defRPr/>
              </a:pPr>
              <a:r>
                <a:rPr lang="ru-RU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Борьба с необоснованными изменениями в оказании медицинской помощи</a:t>
              </a:r>
              <a:endParaRPr lang="en-US" dirty="0">
                <a:solidFill>
                  <a:schemeClr val="bg1"/>
                </a:solidFill>
                <a:latin typeface="Gotham Book" panose="02000504050000020004" pitchFamily="2" charset="0"/>
              </a:endParaRPr>
            </a:p>
          </p:txBody>
        </p:sp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27DFE65B-6589-0C47-BEBE-D5EFD7824993}"/>
                </a:ext>
              </a:extLst>
            </p:cNvPr>
            <p:cNvSpPr/>
            <p:nvPr/>
          </p:nvSpPr>
          <p:spPr>
            <a:xfrm>
              <a:off x="3539320" y="3294448"/>
              <a:ext cx="4048024" cy="74164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lvl="0" algn="ctr">
                <a:defRPr/>
              </a:pPr>
              <a:r>
                <a:rPr lang="ru-RU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У</a:t>
              </a:r>
              <a:r>
                <a:rPr lang="ru-RU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слуги по планированию для групп населения</a:t>
              </a:r>
              <a:endParaRPr lang="en-US" dirty="0">
                <a:solidFill>
                  <a:schemeClr val="bg1"/>
                </a:solidFill>
                <a:latin typeface="Gotham Book" panose="02000504050000020004" pitchFamily="2" charset="0"/>
              </a:endParaRPr>
            </a:p>
          </p:txBody>
        </p:sp>
        <p:sp>
          <p:nvSpPr>
            <p:cNvPr id="21" name="Rounded Rectangle 2">
              <a:extLst>
                <a:ext uri="{FF2B5EF4-FFF2-40B4-BE49-F238E27FC236}">
                  <a16:creationId xmlns:a16="http://schemas.microsoft.com/office/drawing/2014/main" id="{9436F619-5C17-F149-B412-3229A9BD9E24}"/>
                </a:ext>
              </a:extLst>
            </p:cNvPr>
            <p:cNvSpPr/>
            <p:nvPr/>
          </p:nvSpPr>
          <p:spPr>
            <a:xfrm>
              <a:off x="3539320" y="4116467"/>
              <a:ext cx="4048024" cy="74164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lvl="0" algn="ctr">
                <a:defRPr/>
              </a:pPr>
              <a:r>
                <a:rPr lang="ru-RU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Руководство и управление организациями посредством изменений</a:t>
              </a:r>
              <a:endParaRPr lang="en-US" dirty="0">
                <a:solidFill>
                  <a:schemeClr val="bg1"/>
                </a:solidFill>
                <a:latin typeface="Gotham Book" panose="02000504050000020004" pitchFamily="2" charset="0"/>
              </a:endParaRPr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EE5BFA09-EDED-5742-88A9-36EC901880C2}"/>
                </a:ext>
              </a:extLst>
            </p:cNvPr>
            <p:cNvSpPr/>
            <p:nvPr/>
          </p:nvSpPr>
          <p:spPr>
            <a:xfrm>
              <a:off x="3539320" y="4938486"/>
              <a:ext cx="4048024" cy="74164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lvl="0" algn="ctr">
                <a:defRPr/>
              </a:pPr>
              <a:r>
                <a:rPr lang="ru-RU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Взаимодействие с пациентом</a:t>
              </a:r>
              <a:endParaRPr lang="en-US" dirty="0">
                <a:solidFill>
                  <a:schemeClr val="bg1"/>
                </a:solidFill>
                <a:latin typeface="Gotham Book" panose="02000504050000020004" pitchFamily="2" charset="0"/>
              </a:endParaRPr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20DAEA5A-C8BE-5845-85D9-B9EB1AC49962}"/>
                </a:ext>
              </a:extLst>
            </p:cNvPr>
            <p:cNvSpPr/>
            <p:nvPr/>
          </p:nvSpPr>
          <p:spPr>
            <a:xfrm>
              <a:off x="3539320" y="5760505"/>
              <a:ext cx="4048024" cy="741641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72009" rIns="72009" bIns="72009" anchor="ctr"/>
            <a:lstStyle/>
            <a:p>
              <a:pPr lvl="0" algn="ctr">
                <a:defRPr/>
              </a:pPr>
              <a:r>
                <a:rPr lang="ru-RU" dirty="0" smtClean="0">
                  <a:solidFill>
                    <a:schemeClr val="bg1"/>
                  </a:solidFill>
                  <a:latin typeface="Gotham Book" panose="02000504050000020004" pitchFamily="2" charset="0"/>
                </a:rPr>
                <a:t>Создание условий для повышения ценности с помощью процессов, кадров, систем и данных</a:t>
              </a:r>
              <a:endParaRPr lang="en-US" dirty="0">
                <a:solidFill>
                  <a:schemeClr val="bg1"/>
                </a:solidFill>
                <a:latin typeface="Gotham Book" panose="0200050405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59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8A051DC-407F-274B-B545-7051CB536290}"/>
              </a:ext>
            </a:extLst>
          </p:cNvPr>
          <p:cNvSpPr/>
          <p:nvPr/>
        </p:nvSpPr>
        <p:spPr>
          <a:xfrm>
            <a:off x="7227353" y="1223187"/>
            <a:ext cx="3950442" cy="35553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120" tIns="71120" rIns="71120" bIns="711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rgbClr val="F28740"/>
              </a:buClr>
              <a:buSzPct val="100000"/>
            </a:pPr>
            <a:endParaRPr lang="en-US" dirty="0">
              <a:solidFill>
                <a:srgbClr val="2F3F7B"/>
              </a:solidFill>
              <a:latin typeface="Gotham Book" panose="02000504050000020004" pitchFamily="2" charset="0"/>
            </a:endParaRPr>
          </a:p>
        </p:txBody>
      </p:sp>
      <p:pic>
        <p:nvPicPr>
          <p:cNvPr id="17" name="Picture 16" descr="Background pattern&#10;&#10;Description automatically generated">
            <a:extLst>
              <a:ext uri="{FF2B5EF4-FFF2-40B4-BE49-F238E27FC236}">
                <a16:creationId xmlns:a16="http://schemas.microsoft.com/office/drawing/2014/main" id="{A40E031B-FF40-1B47-85F7-99A155EB55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290" y="1191097"/>
            <a:ext cx="6480537" cy="3587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5B4756-BFAA-3945-9968-B4ABA98876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07" t="3695" r="1" b="3993"/>
          <a:stretch/>
        </p:blipFill>
        <p:spPr>
          <a:xfrm>
            <a:off x="8513634" y="2139237"/>
            <a:ext cx="1167616" cy="1171601"/>
          </a:xfrm>
          <a:prstGeom prst="ellipse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3833D2-9644-C74A-98B9-887B883EA99E}"/>
              </a:ext>
            </a:extLst>
          </p:cNvPr>
          <p:cNvSpPr txBox="1">
            <a:spLocks/>
          </p:cNvSpPr>
          <p:nvPr/>
        </p:nvSpPr>
        <p:spPr>
          <a:xfrm>
            <a:off x="7714119" y="3924977"/>
            <a:ext cx="2976908" cy="34448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F3F7B"/>
                </a:solidFill>
                <a:latin typeface="Gotham Book" panose="0200050405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otham Book" panose="0200050405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tham Book" panose="0200050405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otham Book" panose="0200050405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otham 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ImprovingValue@phap.sa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2BA6FDC-945B-ED42-A906-AB605E3FC14B}"/>
              </a:ext>
            </a:extLst>
          </p:cNvPr>
          <p:cNvSpPr txBox="1">
            <a:spLocks/>
          </p:cNvSpPr>
          <p:nvPr/>
        </p:nvSpPr>
        <p:spPr>
          <a:xfrm>
            <a:off x="7608988" y="3550567"/>
            <a:ext cx="2976908" cy="344488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rgbClr val="2F3F7B"/>
                </a:solidFill>
                <a:latin typeface="Gotham Book" panose="02000504050000020004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Gotham Book" panose="02000504050000020004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Gotham Book" panose="02000504050000020004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otham Book" panose="02000504050000020004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Gotham Book" panose="0200050405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/>
              <a:t>Contact us at</a:t>
            </a:r>
            <a:endParaRPr lang="en-GB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0003A-0EB4-1D45-A83B-769AA8A9986B}"/>
              </a:ext>
            </a:extLst>
          </p:cNvPr>
          <p:cNvSpPr txBox="1"/>
          <p:nvPr/>
        </p:nvSpPr>
        <p:spPr>
          <a:xfrm>
            <a:off x="8245152" y="1538313"/>
            <a:ext cx="191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A" b="1" dirty="0">
                <a:hlinkClick r:id="rId4"/>
              </a:rPr>
              <a:t>https://cvalue.sa</a:t>
            </a:r>
            <a:r>
              <a:rPr lang="en-SA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1896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9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2">
            <a:extLst>
              <a:ext uri="{FF2B5EF4-FFF2-40B4-BE49-F238E27FC236}">
                <a16:creationId xmlns:a16="http://schemas.microsoft.com/office/drawing/2014/main" id="{0606136D-A24D-CA4D-83B4-0B35F59956D8}"/>
              </a:ext>
            </a:extLst>
          </p:cNvPr>
          <p:cNvSpPr/>
          <p:nvPr/>
        </p:nvSpPr>
        <p:spPr>
          <a:xfrm>
            <a:off x="0" y="5969005"/>
            <a:ext cx="11942021" cy="86352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t"/>
          <a:lstStyle/>
          <a:p>
            <a:pPr marL="223838" indent="-223838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F3F7B"/>
              </a:solidFill>
              <a:latin typeface="Gotham Book" panose="02000504050000020004" pitchFamily="2" charset="0"/>
            </a:endParaRPr>
          </a:p>
        </p:txBody>
      </p:sp>
      <p:sp>
        <p:nvSpPr>
          <p:cNvPr id="37" name="Rounded Rectangle 2">
            <a:extLst>
              <a:ext uri="{FF2B5EF4-FFF2-40B4-BE49-F238E27FC236}">
                <a16:creationId xmlns:a16="http://schemas.microsoft.com/office/drawing/2014/main" id="{3EBEE9F1-9582-AF4A-8D14-D7FA34FB57D6}"/>
              </a:ext>
            </a:extLst>
          </p:cNvPr>
          <p:cNvSpPr/>
          <p:nvPr/>
        </p:nvSpPr>
        <p:spPr>
          <a:xfrm>
            <a:off x="0" y="4094568"/>
            <a:ext cx="12192000" cy="2019231"/>
          </a:xfrm>
          <a:prstGeom prst="roundRect">
            <a:avLst>
              <a:gd name="adj" fmla="val 0"/>
            </a:avLst>
          </a:prstGeom>
          <a:solidFill>
            <a:srgbClr val="2F3F7B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9" tIns="72009" rIns="72009" bIns="72009" anchor="ctr"/>
          <a:lstStyle/>
          <a:p>
            <a:pPr lvl="0" algn="ctr">
              <a:defRPr/>
            </a:pPr>
            <a:endParaRPr lang="en-US" dirty="0">
              <a:solidFill>
                <a:schemeClr val="bg1"/>
              </a:solidFill>
              <a:latin typeface="Gotham Book" panose="0200050405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87691-FC84-4099-B29E-03A1A944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69" y="269013"/>
            <a:ext cx="11487862" cy="571230"/>
          </a:xfrm>
        </p:spPr>
        <p:txBody>
          <a:bodyPr anchor="t"/>
          <a:lstStyle/>
          <a:p>
            <a:pPr algn="l"/>
            <a:r>
              <a:rPr lang="ru-RU" dirty="0" smtClean="0"/>
              <a:t>Перемены уже начались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BBC7F7-E958-4C74-9469-EF365014922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52070" y="822252"/>
            <a:ext cx="11487861" cy="533115"/>
          </a:xfrm>
        </p:spPr>
        <p:txBody>
          <a:bodyPr anchor="t"/>
          <a:lstStyle/>
          <a:p>
            <a:r>
              <a:rPr lang="ru-RU" sz="1600" dirty="0" smtClean="0"/>
              <a:t>В настоящее время ценностно-ориентированное здравоохранение приводит к преобразованию системы здравоохранения не только в Саудовской Аравии, но и во всем мире</a:t>
            </a:r>
            <a:endParaRPr lang="en-GB" sz="1600" dirty="0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D369319C-7361-6044-A4B5-E100D996BDFD}"/>
              </a:ext>
            </a:extLst>
          </p:cNvPr>
          <p:cNvSpPr txBox="1">
            <a:spLocks/>
          </p:cNvSpPr>
          <p:nvPr/>
        </p:nvSpPr>
        <p:spPr>
          <a:xfrm>
            <a:off x="350707" y="1493240"/>
            <a:ext cx="11277875" cy="4482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Для повышения качества и доступности медицинской помощи многие системы здравоохранения стали применять принципы, основанные на ценностях </a:t>
            </a:r>
          </a:p>
          <a:p>
            <a:pPr>
              <a:lnSpc>
                <a:spcPts val="2500"/>
              </a:lnSpc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П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ереход к ценности все больше будет влиять на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повседневную деятельность врачей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, в том числе тех, кто оказывает медицинскую помощь пациентам с хроническими заболеваниями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  <a:p>
            <a:pPr>
              <a:lnSpc>
                <a:spcPts val="2500"/>
              </a:lnSpc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Центр инноваций для повышения ценности здоровья -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национальный центр знаний о ценностном подходе в системе здравоохранения в Саудовской Аравии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,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Gotham Book" panose="02000504050000020004"/>
              </a:rPr>
              <a:t>цель которого помочь врачам предвидеть и подготовиться к предстоящим изменениям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  <a:p>
            <a:pPr>
              <a:lnSpc>
                <a:spcPts val="2500"/>
              </a:lnSpc>
            </a:pPr>
            <a:endParaRPr lang="en-US" sz="2000" dirty="0">
              <a:solidFill>
                <a:schemeClr val="accent3">
                  <a:lumMod val="50000"/>
                </a:schemeClr>
              </a:solidFill>
              <a:latin typeface="Gotham Book" panose="02000504050000020004"/>
            </a:endParaRPr>
          </a:p>
          <a:p>
            <a:pPr>
              <a:lnSpc>
                <a:spcPts val="25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Gotham Book" panose="02000504050000020004"/>
              </a:rPr>
              <a:t>Краткое содержание презентации</a:t>
            </a:r>
            <a:r>
              <a:rPr lang="en-US" sz="2000" b="1" dirty="0" smtClean="0">
                <a:solidFill>
                  <a:schemeClr val="bg1"/>
                </a:solidFill>
                <a:latin typeface="Gotham Book" panose="02000504050000020004"/>
              </a:rPr>
              <a:t>:</a:t>
            </a:r>
            <a:endParaRPr lang="en-US" sz="2000" b="1" dirty="0">
              <a:solidFill>
                <a:schemeClr val="bg1"/>
              </a:solidFill>
              <a:latin typeface="Gotham Book" panose="02000504050000020004"/>
            </a:endParaRPr>
          </a:p>
          <a:p>
            <a:pPr lvl="1">
              <a:lnSpc>
                <a:spcPts val="2500"/>
              </a:lnSpc>
            </a:pPr>
            <a:r>
              <a:rPr lang="ru-RU" sz="1600" dirty="0" smtClean="0">
                <a:solidFill>
                  <a:schemeClr val="bg1"/>
                </a:solidFill>
                <a:latin typeface="Gotham Book" panose="02000504050000020004"/>
              </a:rPr>
              <a:t>Основные изменения в области оказания медицинской помощи, обусловленные стремлением повышения ценности системы здравоохранения в Саудовской Аравии </a:t>
            </a:r>
          </a:p>
          <a:p>
            <a:pPr lvl="1">
              <a:lnSpc>
                <a:spcPts val="2500"/>
              </a:lnSpc>
            </a:pPr>
            <a:r>
              <a:rPr lang="ru-RU" sz="1600" dirty="0" smtClean="0">
                <a:solidFill>
                  <a:schemeClr val="bg1"/>
                </a:solidFill>
                <a:latin typeface="Gotham Book" panose="02000504050000020004"/>
              </a:rPr>
              <a:t>Примеры применения в других странах</a:t>
            </a:r>
            <a:endParaRPr lang="en-US" sz="1600" dirty="0">
              <a:solidFill>
                <a:schemeClr val="bg1"/>
              </a:solidFill>
              <a:latin typeface="Gotham Book" panose="0200050405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961201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77060AA-2B69-E641-B7B5-160C01BDF2F0}"/>
              </a:ext>
            </a:extLst>
          </p:cNvPr>
          <p:cNvCxnSpPr>
            <a:cxnSpLocks/>
          </p:cNvCxnSpPr>
          <p:nvPr/>
        </p:nvCxnSpPr>
        <p:spPr>
          <a:xfrm>
            <a:off x="2157413" y="5591970"/>
            <a:ext cx="704373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2AFD70-5EE4-2741-8A79-B485EA47AAEA}"/>
              </a:ext>
            </a:extLst>
          </p:cNvPr>
          <p:cNvCxnSpPr>
            <a:cxnSpLocks/>
          </p:cNvCxnSpPr>
          <p:nvPr/>
        </p:nvCxnSpPr>
        <p:spPr>
          <a:xfrm flipV="1">
            <a:off x="2157413" y="2085617"/>
            <a:ext cx="0" cy="35063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B85D51-8A61-4142-9EA2-58912967A840}"/>
              </a:ext>
            </a:extLst>
          </p:cNvPr>
          <p:cNvSpPr txBox="1"/>
          <p:nvPr/>
        </p:nvSpPr>
        <p:spPr>
          <a:xfrm>
            <a:off x="2357437" y="5664657"/>
            <a:ext cx="664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2015                            2020                            2025                            2035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3E11E6-7A9A-404C-B7E5-3A06F04FBECF}"/>
              </a:ext>
            </a:extLst>
          </p:cNvPr>
          <p:cNvCxnSpPr/>
          <p:nvPr/>
        </p:nvCxnSpPr>
        <p:spPr>
          <a:xfrm flipV="1">
            <a:off x="2686050" y="4391820"/>
            <a:ext cx="1628775" cy="4714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78DB54-B881-4748-A7A4-6EF9ECC1325B}"/>
              </a:ext>
            </a:extLst>
          </p:cNvPr>
          <p:cNvCxnSpPr>
            <a:cxnSpLocks/>
          </p:cNvCxnSpPr>
          <p:nvPr/>
        </p:nvCxnSpPr>
        <p:spPr>
          <a:xfrm flipV="1">
            <a:off x="2686049" y="3920333"/>
            <a:ext cx="1628776" cy="471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7FFD93-7F4F-1044-956D-025BAF66A993}"/>
              </a:ext>
            </a:extLst>
          </p:cNvPr>
          <p:cNvCxnSpPr>
            <a:cxnSpLocks/>
          </p:cNvCxnSpPr>
          <p:nvPr/>
        </p:nvCxnSpPr>
        <p:spPr>
          <a:xfrm flipV="1">
            <a:off x="4695824" y="2248695"/>
            <a:ext cx="3390901" cy="11572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F395B0-5F23-5C45-AA5B-CF9D4EF8540A}"/>
              </a:ext>
            </a:extLst>
          </p:cNvPr>
          <p:cNvCxnSpPr>
            <a:cxnSpLocks/>
          </p:cNvCxnSpPr>
          <p:nvPr/>
        </p:nvCxnSpPr>
        <p:spPr>
          <a:xfrm flipV="1">
            <a:off x="4843460" y="2763044"/>
            <a:ext cx="3390901" cy="11572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DC7EC0D-356D-774E-8352-8E394D82CA0B}"/>
              </a:ext>
            </a:extLst>
          </p:cNvPr>
          <p:cNvCxnSpPr>
            <a:cxnSpLocks/>
          </p:cNvCxnSpPr>
          <p:nvPr/>
        </p:nvCxnSpPr>
        <p:spPr>
          <a:xfrm flipV="1">
            <a:off x="4304539" y="3405986"/>
            <a:ext cx="448764" cy="5042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64D3C1-919C-2D48-AA1C-600CE79869CF}"/>
              </a:ext>
            </a:extLst>
          </p:cNvPr>
          <p:cNvCxnSpPr>
            <a:cxnSpLocks/>
          </p:cNvCxnSpPr>
          <p:nvPr/>
        </p:nvCxnSpPr>
        <p:spPr>
          <a:xfrm flipV="1">
            <a:off x="4314825" y="3898903"/>
            <a:ext cx="528635" cy="492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DEA518-D296-404B-AE03-6893FE0D5B01}"/>
              </a:ext>
            </a:extLst>
          </p:cNvPr>
          <p:cNvCxnSpPr>
            <a:cxnSpLocks/>
          </p:cNvCxnSpPr>
          <p:nvPr/>
        </p:nvCxnSpPr>
        <p:spPr>
          <a:xfrm flipV="1">
            <a:off x="2686050" y="4927600"/>
            <a:ext cx="1628775" cy="2345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022CDE-3DB3-854C-9E14-56622A20F892}"/>
              </a:ext>
            </a:extLst>
          </p:cNvPr>
          <p:cNvCxnSpPr>
            <a:cxnSpLocks/>
          </p:cNvCxnSpPr>
          <p:nvPr/>
        </p:nvCxnSpPr>
        <p:spPr>
          <a:xfrm flipV="1">
            <a:off x="5037667" y="3941764"/>
            <a:ext cx="3276600" cy="4957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0987E7-FE9F-C74D-9DD4-6F24B6B7F8AE}"/>
              </a:ext>
            </a:extLst>
          </p:cNvPr>
          <p:cNvCxnSpPr>
            <a:cxnSpLocks/>
          </p:cNvCxnSpPr>
          <p:nvPr/>
        </p:nvCxnSpPr>
        <p:spPr>
          <a:xfrm flipV="1">
            <a:off x="4314825" y="4434682"/>
            <a:ext cx="722842" cy="4916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57D48C2-5871-8747-88F2-7D762F869BBC}"/>
              </a:ext>
            </a:extLst>
          </p:cNvPr>
          <p:cNvSpPr txBox="1"/>
          <p:nvPr/>
        </p:nvSpPr>
        <p:spPr>
          <a:xfrm>
            <a:off x="5013589" y="2334420"/>
            <a:ext cx="151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Потребность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ru-RU" dirty="0" smtClean="0"/>
              <a:t>спрос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5CAB41-D9AA-5F47-AB92-804967074ABA}"/>
              </a:ext>
            </a:extLst>
          </p:cNvPr>
          <p:cNvSpPr txBox="1"/>
          <p:nvPr/>
        </p:nvSpPr>
        <p:spPr>
          <a:xfrm>
            <a:off x="5166986" y="3115913"/>
            <a:ext cx="1508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потребность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1DAD36-D2DB-8A41-A8EF-D788DBC9BE31}"/>
              </a:ext>
            </a:extLst>
          </p:cNvPr>
          <p:cNvSpPr txBox="1"/>
          <p:nvPr/>
        </p:nvSpPr>
        <p:spPr>
          <a:xfrm>
            <a:off x="6675967" y="4156076"/>
            <a:ext cx="1346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РЕСУРСЫ</a:t>
            </a:r>
            <a:endParaRPr lang="en-US" dirty="0"/>
          </a:p>
          <a:p>
            <a:r>
              <a:rPr lang="ru-RU" dirty="0" smtClean="0"/>
              <a:t>Персонал</a:t>
            </a:r>
            <a:endParaRPr lang="en-US" dirty="0"/>
          </a:p>
          <a:p>
            <a:r>
              <a:rPr lang="ru-RU" dirty="0" smtClean="0"/>
              <a:t>Мотивация</a:t>
            </a:r>
            <a:endParaRPr lang="en-US" dirty="0"/>
          </a:p>
          <a:p>
            <a:r>
              <a:rPr lang="ru-RU" dirty="0" smtClean="0"/>
              <a:t>Бюджет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476E34-DDD2-3B4B-9650-2CA86D5375E2}"/>
              </a:ext>
            </a:extLst>
          </p:cNvPr>
          <p:cNvSpPr txBox="1"/>
          <p:nvPr/>
        </p:nvSpPr>
        <p:spPr>
          <a:xfrm>
            <a:off x="376521" y="196796"/>
            <a:ext cx="116047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28740"/>
                </a:solidFill>
              </a:rPr>
              <a:t>Необходимы новые решения</a:t>
            </a:r>
            <a:endParaRPr lang="en-US" sz="2800" b="1" dirty="0">
              <a:solidFill>
                <a:srgbClr val="F28740"/>
              </a:solidFill>
            </a:endParaRPr>
          </a:p>
          <a:p>
            <a:r>
              <a:rPr lang="ru-RU" sz="2400" b="1" dirty="0" smtClean="0">
                <a:solidFill>
                  <a:srgbClr val="204281"/>
                </a:solidFill>
              </a:rPr>
              <a:t>Системы здравоохранения сталкиваются с общими проблемами, при решении которых возникают новые </a:t>
            </a:r>
          </a:p>
          <a:p>
            <a:r>
              <a:rPr lang="ru-RU" sz="2400" b="1" i="1" dirty="0" smtClean="0">
                <a:solidFill>
                  <a:srgbClr val="204281"/>
                </a:solidFill>
              </a:rPr>
              <a:t>Необходимо направить фокус на факторы</a:t>
            </a:r>
            <a:r>
              <a:rPr lang="en-US" sz="2400" b="1" i="1" dirty="0" smtClean="0">
                <a:solidFill>
                  <a:srgbClr val="204281"/>
                </a:solidFill>
              </a:rPr>
              <a:t> </a:t>
            </a:r>
            <a:r>
              <a:rPr lang="ru-RU" sz="2400" b="1" i="1" dirty="0" smtClean="0">
                <a:solidFill>
                  <a:srgbClr val="204281"/>
                </a:solidFill>
              </a:rPr>
              <a:t>роста спроса и потребления</a:t>
            </a:r>
            <a:r>
              <a:rPr lang="en-US" sz="2400" b="1" i="1" dirty="0" smtClean="0">
                <a:solidFill>
                  <a:srgbClr val="204281"/>
                </a:solidFill>
              </a:rPr>
              <a:t>?</a:t>
            </a:r>
            <a:endParaRPr lang="en-US" sz="2400" b="1" i="1" dirty="0">
              <a:solidFill>
                <a:srgbClr val="2042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65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49746-F52E-5143-80F1-62E9FDBAF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38" y="120592"/>
            <a:ext cx="11513354" cy="2346919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F28740"/>
                </a:solidFill>
                <a:latin typeface="+mn-lt"/>
              </a:rPr>
              <a:t>Неуклонное увеличение объемов и повышение качества клинической практики является главным фактором роста спроса на медицинские услуги</a:t>
            </a:r>
            <a:r>
              <a:rPr lang="en-GB" sz="3000" b="1" dirty="0">
                <a:solidFill>
                  <a:srgbClr val="183383"/>
                </a:solidFill>
                <a:latin typeface="+mn-lt"/>
              </a:rPr>
              <a:t/>
            </a:r>
            <a:br>
              <a:rPr lang="en-GB" sz="3000" b="1" dirty="0">
                <a:solidFill>
                  <a:srgbClr val="183383"/>
                </a:solidFill>
                <a:latin typeface="+mn-lt"/>
              </a:rPr>
            </a:br>
            <a:r>
              <a:rPr lang="ru-RU" sz="2500" b="1" dirty="0" smtClean="0">
                <a:solidFill>
                  <a:srgbClr val="183383"/>
                </a:solidFill>
                <a:latin typeface="+mn-lt"/>
              </a:rPr>
              <a:t>Это объясняет меньший объем инвестирования в мероприятия по профилактике заболеваний</a:t>
            </a:r>
            <a:endParaRPr lang="en-GB" sz="2500" b="1" dirty="0">
              <a:solidFill>
                <a:srgbClr val="183383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8155FF-532A-D049-AE87-A8BDB1CC6291}"/>
              </a:ext>
            </a:extLst>
          </p:cNvPr>
          <p:cNvSpPr/>
          <p:nvPr/>
        </p:nvSpPr>
        <p:spPr>
          <a:xfrm>
            <a:off x="5581944" y="6035620"/>
            <a:ext cx="4896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Source: Office for Budget Responsibility</a:t>
            </a:r>
            <a:endParaRPr lang="en-GB" dirty="0">
              <a:hlinkClick r:id="" action="ppaction://noaction"/>
            </a:endParaRPr>
          </a:p>
          <a:p>
            <a:r>
              <a:rPr lang="en-GB" dirty="0">
                <a:hlinkClick r:id="" action="ppaction://noaction"/>
              </a:rPr>
              <a:t>https://obr.uk/docs/dlm_uploads/Health-FSAP.pdf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626951-93CF-4A93-8CF2-03C1FA9BCCC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D926CC-D194-4C44-B6B3-D121CBDAA4EB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D9482A-3032-4D83-ABEC-E333DF548FDB}"/>
              </a:ext>
            </a:extLst>
          </p:cNvPr>
          <p:cNvSpPr/>
          <p:nvPr/>
        </p:nvSpPr>
        <p:spPr>
          <a:xfrm>
            <a:off x="3357563" y="3244334"/>
            <a:ext cx="2859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C1D5F01F-2B63-9549-84BD-9203E1592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85589"/>
              </p:ext>
            </p:extLst>
          </p:nvPr>
        </p:nvGraphicFramePr>
        <p:xfrm>
          <a:off x="1985963" y="1690688"/>
          <a:ext cx="8492705" cy="4344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020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857A-3C20-E74E-BCD5-F5D170FD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36" y="249477"/>
            <a:ext cx="11498954" cy="150523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28740"/>
                </a:solidFill>
                <a:latin typeface="+mn-lt"/>
              </a:rPr>
              <a:t>Системы здравоохранения развиваются</a:t>
            </a:r>
            <a:r>
              <a:rPr lang="en-US" dirty="0">
                <a:solidFill>
                  <a:srgbClr val="183383"/>
                </a:solidFill>
                <a:latin typeface="+mn-lt"/>
              </a:rPr>
              <a:t/>
            </a:r>
            <a:br>
              <a:rPr lang="en-US" dirty="0">
                <a:solidFill>
                  <a:srgbClr val="183383"/>
                </a:solidFill>
                <a:latin typeface="+mn-lt"/>
              </a:rPr>
            </a:br>
            <a:r>
              <a:rPr lang="ru-RU" sz="3000" dirty="0" smtClean="0">
                <a:solidFill>
                  <a:srgbClr val="183383"/>
                </a:solidFill>
                <a:latin typeface="+mn-lt"/>
              </a:rPr>
              <a:t>В области принятия решений </a:t>
            </a:r>
            <a:r>
              <a:rPr lang="ru-RU" sz="3000" dirty="0" smtClean="0">
                <a:solidFill>
                  <a:srgbClr val="183383"/>
                </a:solidFill>
                <a:latin typeface="+mn-lt"/>
              </a:rPr>
              <a:t>происходят изменения, </a:t>
            </a:r>
            <a:r>
              <a:rPr lang="ru-RU" sz="3000" dirty="0" smtClean="0">
                <a:solidFill>
                  <a:srgbClr val="183383"/>
                </a:solidFill>
                <a:latin typeface="+mn-lt"/>
              </a:rPr>
              <a:t>привычный подход уже не так эффективен, необходима новая система ценностей</a:t>
            </a:r>
            <a:endParaRPr lang="en-US" sz="2700" b="1" dirty="0">
              <a:solidFill>
                <a:srgbClr val="183383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81AF49-DC51-AF42-ACE9-2B7F544813E1}"/>
              </a:ext>
            </a:extLst>
          </p:cNvPr>
          <p:cNvSpPr txBox="1"/>
          <p:nvPr/>
        </p:nvSpPr>
        <p:spPr>
          <a:xfrm>
            <a:off x="747298" y="3982760"/>
            <a:ext cx="1051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183383"/>
                </a:solidFill>
              </a:rPr>
              <a:t>ЭФФЕКТИВНОСТЬ</a:t>
            </a:r>
            <a:r>
              <a:rPr lang="en-US" sz="1400" dirty="0" smtClean="0">
                <a:solidFill>
                  <a:srgbClr val="183383"/>
                </a:solidFill>
              </a:rPr>
              <a:t>         </a:t>
            </a:r>
            <a:r>
              <a:rPr lang="ru-RU" sz="1400" dirty="0" smtClean="0">
                <a:solidFill>
                  <a:srgbClr val="183383"/>
                </a:solidFill>
              </a:rPr>
              <a:t>ДОКАЗАТЕЛЬНОСТЬ</a:t>
            </a:r>
            <a:r>
              <a:rPr lang="en-US" sz="1400" dirty="0" smtClean="0">
                <a:solidFill>
                  <a:srgbClr val="183383"/>
                </a:solidFill>
              </a:rPr>
              <a:t>    </a:t>
            </a:r>
            <a:r>
              <a:rPr lang="ru-RU" sz="1400" dirty="0" smtClean="0">
                <a:solidFill>
                  <a:srgbClr val="183383"/>
                </a:solidFill>
              </a:rPr>
              <a:t>ЭКОНОМ.ЭФФЕКТИВНОСТЬ</a:t>
            </a:r>
            <a:r>
              <a:rPr lang="en-US" sz="1400" dirty="0" smtClean="0">
                <a:solidFill>
                  <a:srgbClr val="183383"/>
                </a:solidFill>
              </a:rPr>
              <a:t>   </a:t>
            </a:r>
            <a:r>
              <a:rPr lang="ru-RU" sz="1400" dirty="0" smtClean="0">
                <a:solidFill>
                  <a:srgbClr val="183383"/>
                </a:solidFill>
              </a:rPr>
              <a:t>КАЧЕСТВО</a:t>
            </a:r>
            <a:r>
              <a:rPr lang="en-US" sz="1400" dirty="0" smtClean="0">
                <a:solidFill>
                  <a:srgbClr val="183383"/>
                </a:solidFill>
              </a:rPr>
              <a:t> </a:t>
            </a:r>
            <a:r>
              <a:rPr lang="en-US" sz="1400" dirty="0">
                <a:solidFill>
                  <a:srgbClr val="183383"/>
                </a:solidFill>
              </a:rPr>
              <a:t>&amp; </a:t>
            </a:r>
            <a:r>
              <a:rPr lang="ru-RU" sz="1400" dirty="0" smtClean="0">
                <a:solidFill>
                  <a:srgbClr val="183383"/>
                </a:solidFill>
              </a:rPr>
              <a:t>БЕЗОПАСНОСТЬ</a:t>
            </a:r>
            <a:r>
              <a:rPr lang="en-US" sz="1400" dirty="0" smtClean="0">
                <a:solidFill>
                  <a:srgbClr val="183383"/>
                </a:solidFill>
              </a:rPr>
              <a:t>   </a:t>
            </a:r>
            <a:r>
              <a:rPr lang="ru-RU" sz="1400" dirty="0" smtClean="0">
                <a:solidFill>
                  <a:srgbClr val="183383"/>
                </a:solidFill>
              </a:rPr>
              <a:t>ДЕЙСТВЕННОСТЬ</a:t>
            </a:r>
            <a:r>
              <a:rPr lang="en-US" sz="1400" dirty="0" smtClean="0">
                <a:solidFill>
                  <a:srgbClr val="183383"/>
                </a:solidFill>
              </a:rPr>
              <a:t>      </a:t>
            </a:r>
            <a:r>
              <a:rPr lang="ru-RU" sz="1400" dirty="0" smtClean="0">
                <a:solidFill>
                  <a:srgbClr val="183383"/>
                </a:solidFill>
              </a:rPr>
              <a:t>ЦЕННОСТЬ</a:t>
            </a:r>
            <a:endParaRPr lang="en-US" sz="1400" dirty="0">
              <a:solidFill>
                <a:srgbClr val="183383"/>
              </a:solidFill>
            </a:endParaRPr>
          </a:p>
          <a:p>
            <a:r>
              <a:rPr lang="en-US" sz="1600" dirty="0">
                <a:solidFill>
                  <a:srgbClr val="183383"/>
                </a:solidFill>
              </a:rPr>
              <a:t>	 					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D2D57B4-A556-8B46-ACD3-9D9D38C59487}"/>
              </a:ext>
            </a:extLst>
          </p:cNvPr>
          <p:cNvSpPr/>
          <p:nvPr/>
        </p:nvSpPr>
        <p:spPr>
          <a:xfrm>
            <a:off x="770119" y="3429000"/>
            <a:ext cx="1738746" cy="1420091"/>
          </a:xfrm>
          <a:prstGeom prst="ellipse">
            <a:avLst/>
          </a:prstGeom>
          <a:noFill/>
          <a:ln w="28575">
            <a:solidFill>
              <a:srgbClr val="204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83383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8F4CED-27BC-4B4B-B81F-6C3DDF762859}"/>
              </a:ext>
            </a:extLst>
          </p:cNvPr>
          <p:cNvSpPr/>
          <p:nvPr/>
        </p:nvSpPr>
        <p:spPr>
          <a:xfrm>
            <a:off x="770119" y="3241964"/>
            <a:ext cx="3332018" cy="1787235"/>
          </a:xfrm>
          <a:prstGeom prst="ellipse">
            <a:avLst/>
          </a:prstGeom>
          <a:noFill/>
          <a:ln w="28575">
            <a:solidFill>
              <a:srgbClr val="204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83383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3504E2-5C9C-3A4A-9058-0489CC1F542A}"/>
              </a:ext>
            </a:extLst>
          </p:cNvPr>
          <p:cNvSpPr/>
          <p:nvPr/>
        </p:nvSpPr>
        <p:spPr>
          <a:xfrm>
            <a:off x="770119" y="2865520"/>
            <a:ext cx="5325881" cy="2535382"/>
          </a:xfrm>
          <a:prstGeom prst="ellipse">
            <a:avLst/>
          </a:prstGeom>
          <a:noFill/>
          <a:ln w="28575">
            <a:solidFill>
              <a:srgbClr val="204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83383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327AD1-4E7D-5C45-A80C-31AF33EB2894}"/>
              </a:ext>
            </a:extLst>
          </p:cNvPr>
          <p:cNvSpPr/>
          <p:nvPr/>
        </p:nvSpPr>
        <p:spPr>
          <a:xfrm>
            <a:off x="770119" y="2527269"/>
            <a:ext cx="7488382" cy="3208513"/>
          </a:xfrm>
          <a:prstGeom prst="ellipse">
            <a:avLst/>
          </a:prstGeom>
          <a:noFill/>
          <a:ln w="28575">
            <a:solidFill>
              <a:srgbClr val="204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83383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F9963-B79D-5949-A3FD-5718D1B395A1}"/>
              </a:ext>
            </a:extLst>
          </p:cNvPr>
          <p:cNvSpPr/>
          <p:nvPr/>
        </p:nvSpPr>
        <p:spPr>
          <a:xfrm>
            <a:off x="756263" y="2475906"/>
            <a:ext cx="9026237" cy="3356858"/>
          </a:xfrm>
          <a:prstGeom prst="ellipse">
            <a:avLst/>
          </a:prstGeom>
          <a:noFill/>
          <a:ln w="28575">
            <a:solidFill>
              <a:srgbClr val="204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83383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678610-7884-F14B-B116-99826FDABC07}"/>
              </a:ext>
            </a:extLst>
          </p:cNvPr>
          <p:cNvSpPr/>
          <p:nvPr/>
        </p:nvSpPr>
        <p:spPr>
          <a:xfrm>
            <a:off x="747298" y="2466942"/>
            <a:ext cx="10549341" cy="3356858"/>
          </a:xfrm>
          <a:prstGeom prst="ellipse">
            <a:avLst/>
          </a:prstGeom>
          <a:noFill/>
          <a:ln w="28575">
            <a:solidFill>
              <a:srgbClr val="2042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833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6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68610" name="Line 5"/>
          <p:cNvSpPr>
            <a:spLocks noChangeShapeType="1"/>
          </p:cNvSpPr>
          <p:nvPr/>
        </p:nvSpPr>
        <p:spPr bwMode="auto">
          <a:xfrm flipV="1">
            <a:off x="2711450" y="2209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Line 6"/>
          <p:cNvSpPr>
            <a:spLocks noChangeShapeType="1"/>
          </p:cNvSpPr>
          <p:nvPr/>
        </p:nvSpPr>
        <p:spPr bwMode="auto">
          <a:xfrm flipV="1">
            <a:off x="2711451" y="5229226"/>
            <a:ext cx="6048375" cy="2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TextBox 7"/>
          <p:cNvSpPr txBox="1">
            <a:spLocks noChangeArrowheads="1"/>
          </p:cNvSpPr>
          <p:nvPr/>
        </p:nvSpPr>
        <p:spPr bwMode="auto">
          <a:xfrm>
            <a:off x="4616062" y="2099889"/>
            <a:ext cx="312996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ru-RU" dirty="0" smtClean="0"/>
              <a:t>ПОЛЬЗА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</a:t>
            </a:r>
          </a:p>
          <a:p>
            <a:endParaRPr lang="en-US" dirty="0"/>
          </a:p>
        </p:txBody>
      </p:sp>
      <p:sp>
        <p:nvSpPr>
          <p:cNvPr id="68616" name="TextBox 8"/>
          <p:cNvSpPr txBox="1">
            <a:spLocks noChangeArrowheads="1"/>
          </p:cNvSpPr>
          <p:nvPr/>
        </p:nvSpPr>
        <p:spPr bwMode="auto">
          <a:xfrm>
            <a:off x="8832850" y="5013326"/>
            <a:ext cx="163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ru-RU" sz="2000" b="1" dirty="0" smtClean="0"/>
              <a:t>Ресурсы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3485" y="3017520"/>
            <a:ext cx="107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Эффективность</a:t>
            </a:r>
            <a:endParaRPr lang="en-US" sz="2000" b="1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D53CEB2-7D99-C946-8A10-09C188E43DC3}"/>
              </a:ext>
            </a:extLst>
          </p:cNvPr>
          <p:cNvSpPr/>
          <p:nvPr/>
        </p:nvSpPr>
        <p:spPr>
          <a:xfrm>
            <a:off x="3627620" y="2578307"/>
            <a:ext cx="4751882" cy="2357297"/>
          </a:xfrm>
          <a:custGeom>
            <a:avLst/>
            <a:gdLst>
              <a:gd name="connsiteX0" fmla="*/ 0 w 4751882"/>
              <a:gd name="connsiteY0" fmla="*/ 1978702 h 1978702"/>
              <a:gd name="connsiteX1" fmla="*/ 794478 w 4751882"/>
              <a:gd name="connsiteY1" fmla="*/ 629587 h 1978702"/>
              <a:gd name="connsiteX2" fmla="*/ 1993691 w 4751882"/>
              <a:gd name="connsiteY2" fmla="*/ 119922 h 1978702"/>
              <a:gd name="connsiteX3" fmla="*/ 4751882 w 4751882"/>
              <a:gd name="connsiteY3" fmla="*/ 0 h 1978702"/>
              <a:gd name="connsiteX4" fmla="*/ 4751882 w 4751882"/>
              <a:gd name="connsiteY4" fmla="*/ 0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1882" h="1978702">
                <a:moveTo>
                  <a:pt x="0" y="1978702"/>
                </a:moveTo>
                <a:cubicBezTo>
                  <a:pt x="231098" y="1459043"/>
                  <a:pt x="462196" y="939384"/>
                  <a:pt x="794478" y="629587"/>
                </a:cubicBezTo>
                <a:cubicBezTo>
                  <a:pt x="1126760" y="319790"/>
                  <a:pt x="1334124" y="224853"/>
                  <a:pt x="1993691" y="119922"/>
                </a:cubicBezTo>
                <a:cubicBezTo>
                  <a:pt x="2653258" y="14991"/>
                  <a:pt x="4751882" y="0"/>
                  <a:pt x="4751882" y="0"/>
                </a:cubicBezTo>
                <a:lnTo>
                  <a:pt x="4751882" y="0"/>
                </a:ln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2636A-D1D2-9340-9623-36AC63B1BC4E}"/>
              </a:ext>
            </a:extLst>
          </p:cNvPr>
          <p:cNvSpPr txBox="1"/>
          <p:nvPr/>
        </p:nvSpPr>
        <p:spPr>
          <a:xfrm>
            <a:off x="593433" y="151195"/>
            <a:ext cx="1096420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F28740"/>
                </a:solidFill>
              </a:rPr>
              <a:t>Контроль чрезмерного использования </a:t>
            </a:r>
            <a:r>
              <a:rPr lang="ru-RU" sz="2500" b="1" dirty="0" smtClean="0">
                <a:solidFill>
                  <a:srgbClr val="F28740"/>
                </a:solidFill>
              </a:rPr>
              <a:t>ресурсов и высоких </a:t>
            </a:r>
            <a:r>
              <a:rPr lang="ru-RU" sz="2500" b="1" dirty="0" smtClean="0">
                <a:solidFill>
                  <a:srgbClr val="F28740"/>
                </a:solidFill>
              </a:rPr>
              <a:t>затрат осуществляется не только путем финансирования вмешательств с доказанной экономической эффективностью </a:t>
            </a:r>
          </a:p>
          <a:p>
            <a:r>
              <a:rPr lang="ru-RU" sz="2400" b="1" dirty="0" smtClean="0">
                <a:solidFill>
                  <a:srgbClr val="204281"/>
                </a:solidFill>
              </a:rPr>
              <a:t>Необходимо рассмотреть вопрос об оптимальном применении экономически эффективных вмешательств</a:t>
            </a:r>
            <a:endParaRPr lang="en-SA" sz="2400" b="1" dirty="0">
              <a:solidFill>
                <a:srgbClr val="2042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84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Line 5"/>
          <p:cNvSpPr>
            <a:spLocks noChangeShapeType="1"/>
          </p:cNvSpPr>
          <p:nvPr/>
        </p:nvSpPr>
        <p:spPr bwMode="auto">
          <a:xfrm flipV="1">
            <a:off x="2711450" y="2209800"/>
            <a:ext cx="0" cy="304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Line 6"/>
          <p:cNvSpPr>
            <a:spLocks noChangeShapeType="1"/>
          </p:cNvSpPr>
          <p:nvPr/>
        </p:nvSpPr>
        <p:spPr bwMode="auto">
          <a:xfrm flipV="1">
            <a:off x="2711451" y="5229226"/>
            <a:ext cx="6048375" cy="28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652044" y="4154940"/>
            <a:ext cx="4743450" cy="795655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615" name="TextBox 7"/>
          <p:cNvSpPr txBox="1">
            <a:spLocks noChangeArrowheads="1"/>
          </p:cNvSpPr>
          <p:nvPr/>
        </p:nvSpPr>
        <p:spPr bwMode="auto">
          <a:xfrm>
            <a:off x="4695193" y="2012943"/>
            <a:ext cx="296290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ru-RU" dirty="0" smtClean="0">
                <a:solidFill>
                  <a:srgbClr val="92D050"/>
                </a:solidFill>
              </a:rPr>
              <a:t>ПОЛЬЗА</a:t>
            </a:r>
            <a:endParaRPr lang="en-US" dirty="0">
              <a:solidFill>
                <a:srgbClr val="92D05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</a:t>
            </a:r>
          </a:p>
          <a:p>
            <a:endParaRPr lang="en-US" dirty="0"/>
          </a:p>
          <a:p>
            <a:r>
              <a:rPr lang="en-US" dirty="0"/>
              <a:t>          </a:t>
            </a:r>
            <a:r>
              <a:rPr lang="ru-RU" dirty="0" smtClean="0">
                <a:solidFill>
                  <a:schemeClr val="accent2"/>
                </a:solidFill>
              </a:rPr>
              <a:t>УЩЕРБ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8616" name="TextBox 8"/>
          <p:cNvSpPr txBox="1">
            <a:spLocks noChangeArrowheads="1"/>
          </p:cNvSpPr>
          <p:nvPr/>
        </p:nvSpPr>
        <p:spPr bwMode="auto">
          <a:xfrm>
            <a:off x="8832850" y="5013326"/>
            <a:ext cx="1639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ru-RU" sz="2000" b="1" dirty="0" smtClean="0"/>
              <a:t>Ресурсы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59523" y="3017520"/>
            <a:ext cx="1116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Эффективность</a:t>
            </a:r>
            <a:endParaRPr lang="en-US" sz="2000" b="1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68A84C27-71A3-BC45-BC04-08A62EF7CDB8}"/>
              </a:ext>
            </a:extLst>
          </p:cNvPr>
          <p:cNvSpPr/>
          <p:nvPr/>
        </p:nvSpPr>
        <p:spPr>
          <a:xfrm>
            <a:off x="3627620" y="2593297"/>
            <a:ext cx="4751882" cy="2357297"/>
          </a:xfrm>
          <a:custGeom>
            <a:avLst/>
            <a:gdLst>
              <a:gd name="connsiteX0" fmla="*/ 0 w 4751882"/>
              <a:gd name="connsiteY0" fmla="*/ 1978702 h 1978702"/>
              <a:gd name="connsiteX1" fmla="*/ 794478 w 4751882"/>
              <a:gd name="connsiteY1" fmla="*/ 629587 h 1978702"/>
              <a:gd name="connsiteX2" fmla="*/ 1993691 w 4751882"/>
              <a:gd name="connsiteY2" fmla="*/ 119922 h 1978702"/>
              <a:gd name="connsiteX3" fmla="*/ 4751882 w 4751882"/>
              <a:gd name="connsiteY3" fmla="*/ 0 h 1978702"/>
              <a:gd name="connsiteX4" fmla="*/ 4751882 w 4751882"/>
              <a:gd name="connsiteY4" fmla="*/ 0 h 197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1882" h="1978702">
                <a:moveTo>
                  <a:pt x="0" y="1978702"/>
                </a:moveTo>
                <a:cubicBezTo>
                  <a:pt x="231098" y="1459043"/>
                  <a:pt x="462196" y="939384"/>
                  <a:pt x="794478" y="629587"/>
                </a:cubicBezTo>
                <a:cubicBezTo>
                  <a:pt x="1126760" y="319790"/>
                  <a:pt x="1334124" y="224853"/>
                  <a:pt x="1993691" y="119922"/>
                </a:cubicBezTo>
                <a:cubicBezTo>
                  <a:pt x="2653258" y="14991"/>
                  <a:pt x="4751882" y="0"/>
                  <a:pt x="4751882" y="0"/>
                </a:cubicBezTo>
                <a:lnTo>
                  <a:pt x="4751882" y="0"/>
                </a:ln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F8C29A-F6AC-8648-BDE1-268B7F3225ED}"/>
              </a:ext>
            </a:extLst>
          </p:cNvPr>
          <p:cNvSpPr txBox="1"/>
          <p:nvPr/>
        </p:nvSpPr>
        <p:spPr>
          <a:xfrm>
            <a:off x="811237" y="93827"/>
            <a:ext cx="109642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F28740"/>
                </a:solidFill>
              </a:rPr>
              <a:t>Контроль чрезмерного использования </a:t>
            </a:r>
            <a:r>
              <a:rPr lang="ru-RU" sz="2600" b="1" dirty="0" smtClean="0">
                <a:solidFill>
                  <a:srgbClr val="F28740"/>
                </a:solidFill>
              </a:rPr>
              <a:t>ресурсов и высоких затрат </a:t>
            </a:r>
            <a:r>
              <a:rPr lang="ru-RU" sz="2600" b="1" dirty="0">
                <a:solidFill>
                  <a:srgbClr val="F28740"/>
                </a:solidFill>
              </a:rPr>
              <a:t>осуществляется не только путем финансирования вмешательств с доказанной экономической эффективностью </a:t>
            </a:r>
          </a:p>
          <a:p>
            <a:r>
              <a:rPr lang="ru-RU" sz="2400" b="1" dirty="0">
                <a:solidFill>
                  <a:srgbClr val="204281"/>
                </a:solidFill>
              </a:rPr>
              <a:t>Необходимо рассмотреть вопрос об оптимальном применении экономически эффективных вмешательств</a:t>
            </a:r>
            <a:endParaRPr lang="en-SA" sz="2400" b="1" dirty="0">
              <a:solidFill>
                <a:srgbClr val="2042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50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/>
          <p:nvPr/>
        </p:nvSpPr>
        <p:spPr>
          <a:xfrm rot="19582152">
            <a:off x="482097" y="4579241"/>
            <a:ext cx="8413960" cy="3910490"/>
          </a:xfrm>
          <a:prstGeom prst="arc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FE708EF9-705B-0645-9D42-9C34FEED29BB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0C05B8-0FDF-3945-8B3A-73160970E9EC}"/>
              </a:ext>
            </a:extLst>
          </p:cNvPr>
          <p:cNvGrpSpPr/>
          <p:nvPr/>
        </p:nvGrpSpPr>
        <p:grpSpPr>
          <a:xfrm>
            <a:off x="1616198" y="1966442"/>
            <a:ext cx="8856540" cy="4761034"/>
            <a:chOff x="1616198" y="1966442"/>
            <a:chExt cx="8856540" cy="4761034"/>
          </a:xfrm>
        </p:grpSpPr>
        <p:sp>
          <p:nvSpPr>
            <p:cNvPr id="68610" name="Line 5"/>
            <p:cNvSpPr>
              <a:spLocks noChangeShapeType="1"/>
            </p:cNvSpPr>
            <p:nvPr/>
          </p:nvSpPr>
          <p:spPr bwMode="auto">
            <a:xfrm flipV="1">
              <a:off x="2711450" y="2209800"/>
              <a:ext cx="0" cy="3048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1" name="Line 6"/>
            <p:cNvSpPr>
              <a:spLocks noChangeShapeType="1"/>
            </p:cNvSpPr>
            <p:nvPr/>
          </p:nvSpPr>
          <p:spPr bwMode="auto">
            <a:xfrm flipV="1">
              <a:off x="2715578" y="5206554"/>
              <a:ext cx="6048375" cy="285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632165" y="4315702"/>
              <a:ext cx="4743450" cy="795655"/>
            </a:xfrm>
            <a:prstGeom prst="line">
              <a:avLst/>
            </a:prstGeom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615" name="TextBox 7"/>
            <p:cNvSpPr txBox="1">
              <a:spLocks noChangeArrowheads="1"/>
            </p:cNvSpPr>
            <p:nvPr/>
          </p:nvSpPr>
          <p:spPr bwMode="auto">
            <a:xfrm>
              <a:off x="4002705" y="2203161"/>
              <a:ext cx="2792132" cy="4524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ru-RU" dirty="0" smtClean="0">
                  <a:solidFill>
                    <a:srgbClr val="00B050"/>
                  </a:solidFill>
                </a:rPr>
                <a:t>ПОЛЬЗА</a:t>
              </a:r>
              <a:endParaRPr lang="en-US" dirty="0">
                <a:solidFill>
                  <a:srgbClr val="00B050"/>
                </a:solidFill>
              </a:endParaRP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>
                  <a:solidFill>
                    <a:schemeClr val="accent2"/>
                  </a:solidFill>
                </a:rPr>
                <a:t> </a:t>
              </a:r>
              <a:r>
                <a:rPr lang="ru-RU" dirty="0" smtClean="0">
                  <a:solidFill>
                    <a:schemeClr val="accent2"/>
                  </a:solidFill>
                </a:rPr>
                <a:t>УЩЕРБ</a:t>
              </a:r>
              <a:endParaRPr lang="en-US" dirty="0">
                <a:solidFill>
                  <a:schemeClr val="accent2"/>
                </a:solidFill>
              </a:endParaRPr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/>
                <a:t>   </a:t>
              </a:r>
            </a:p>
          </p:txBody>
        </p:sp>
        <p:sp>
          <p:nvSpPr>
            <p:cNvPr id="68616" name="TextBox 8"/>
            <p:cNvSpPr txBox="1">
              <a:spLocks noChangeArrowheads="1"/>
            </p:cNvSpPr>
            <p:nvPr/>
          </p:nvSpPr>
          <p:spPr bwMode="auto">
            <a:xfrm>
              <a:off x="8832850" y="5013326"/>
              <a:ext cx="16398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ru-RU" sz="2000" b="1" dirty="0" smtClean="0"/>
                <a:t>Ресурсы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68618" name="Up Arrow 1"/>
            <p:cNvSpPr>
              <a:spLocks noChangeArrowheads="1"/>
            </p:cNvSpPr>
            <p:nvPr/>
          </p:nvSpPr>
          <p:spPr bwMode="auto">
            <a:xfrm>
              <a:off x="6705648" y="3743956"/>
              <a:ext cx="483801" cy="1900905"/>
            </a:xfrm>
            <a:prstGeom prst="upArrow">
              <a:avLst>
                <a:gd name="adj1" fmla="val 50000"/>
                <a:gd name="adj2" fmla="val 5001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90089" y="3508991"/>
              <a:ext cx="24799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ПОЛЬЗА</a:t>
              </a:r>
              <a:r>
                <a:rPr lang="en-US" sz="2400" dirty="0" smtClean="0"/>
                <a:t> -</a:t>
              </a:r>
              <a:r>
                <a:rPr lang="ru-RU" sz="2400" dirty="0" smtClean="0"/>
                <a:t> УЩЕРБ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16198" y="1966442"/>
              <a:ext cx="11033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/>
                <a:t>Эффективность</a:t>
              </a:r>
              <a:endParaRPr lang="en-US" sz="2000" b="1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F0237C9-8870-C648-B92F-EB25753F2954}"/>
                </a:ext>
              </a:extLst>
            </p:cNvPr>
            <p:cNvSpPr/>
            <p:nvPr/>
          </p:nvSpPr>
          <p:spPr>
            <a:xfrm>
              <a:off x="3641090" y="2340907"/>
              <a:ext cx="4751882" cy="2357297"/>
            </a:xfrm>
            <a:custGeom>
              <a:avLst/>
              <a:gdLst>
                <a:gd name="connsiteX0" fmla="*/ 0 w 4751882"/>
                <a:gd name="connsiteY0" fmla="*/ 1978702 h 1978702"/>
                <a:gd name="connsiteX1" fmla="*/ 794478 w 4751882"/>
                <a:gd name="connsiteY1" fmla="*/ 629587 h 1978702"/>
                <a:gd name="connsiteX2" fmla="*/ 1993691 w 4751882"/>
                <a:gd name="connsiteY2" fmla="*/ 119922 h 1978702"/>
                <a:gd name="connsiteX3" fmla="*/ 4751882 w 4751882"/>
                <a:gd name="connsiteY3" fmla="*/ 0 h 1978702"/>
                <a:gd name="connsiteX4" fmla="*/ 4751882 w 4751882"/>
                <a:gd name="connsiteY4" fmla="*/ 0 h 197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1882" h="1978702">
                  <a:moveTo>
                    <a:pt x="0" y="1978702"/>
                  </a:moveTo>
                  <a:cubicBezTo>
                    <a:pt x="231098" y="1459043"/>
                    <a:pt x="462196" y="939384"/>
                    <a:pt x="794478" y="629587"/>
                  </a:cubicBezTo>
                  <a:cubicBezTo>
                    <a:pt x="1126760" y="319790"/>
                    <a:pt x="1334124" y="224853"/>
                    <a:pt x="1993691" y="119922"/>
                  </a:cubicBezTo>
                  <a:cubicBezTo>
                    <a:pt x="2653258" y="14991"/>
                    <a:pt x="4751882" y="0"/>
                    <a:pt x="4751882" y="0"/>
                  </a:cubicBezTo>
                  <a:lnTo>
                    <a:pt x="4751882" y="0"/>
                  </a:ln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A2F186-F9BE-1D43-97B1-65754DFC1DF4}"/>
              </a:ext>
            </a:extLst>
          </p:cNvPr>
          <p:cNvSpPr txBox="1"/>
          <p:nvPr/>
        </p:nvSpPr>
        <p:spPr>
          <a:xfrm>
            <a:off x="560515" y="276470"/>
            <a:ext cx="10515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04281"/>
                </a:solidFill>
              </a:rPr>
              <a:t>Если ресурсы превышают точку оптимальности это ресурсы потраченные впустую, которые могли бы использованы для повышения ценности для другой группы </a:t>
            </a:r>
            <a:r>
              <a:rPr lang="ru-RU" sz="2800" b="1" dirty="0" smtClean="0">
                <a:solidFill>
                  <a:srgbClr val="204281"/>
                </a:solidFill>
              </a:rPr>
              <a:t>населения</a:t>
            </a:r>
            <a:endParaRPr lang="en-US" sz="2800" b="1" dirty="0">
              <a:solidFill>
                <a:srgbClr val="20428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C4EC7-B53A-8B45-AA40-EA80F0A0C02B}"/>
              </a:ext>
            </a:extLst>
          </p:cNvPr>
          <p:cNvSpPr txBox="1"/>
          <p:nvPr/>
        </p:nvSpPr>
        <p:spPr>
          <a:xfrm>
            <a:off x="3106648" y="5429009"/>
            <a:ext cx="1604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F28740"/>
                </a:solidFill>
              </a:rPr>
              <a:t>Ограниченное использование</a:t>
            </a:r>
            <a:endParaRPr lang="en-SA" sz="1500" b="1" dirty="0">
              <a:solidFill>
                <a:srgbClr val="F2874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5E6546-949A-B242-A92E-6DF6B6FA4E73}"/>
              </a:ext>
            </a:extLst>
          </p:cNvPr>
          <p:cNvSpPr txBox="1"/>
          <p:nvPr/>
        </p:nvSpPr>
        <p:spPr>
          <a:xfrm>
            <a:off x="7938583" y="5377863"/>
            <a:ext cx="154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F28740"/>
                </a:solidFill>
              </a:rPr>
              <a:t>Чрезмерное использование</a:t>
            </a:r>
            <a:endParaRPr lang="en-SA" sz="1500" b="1" dirty="0">
              <a:solidFill>
                <a:srgbClr val="F28740"/>
              </a:solidFill>
            </a:endParaRPr>
          </a:p>
          <a:p>
            <a:r>
              <a:rPr lang="en-SA" sz="1500" b="1" dirty="0">
                <a:solidFill>
                  <a:srgbClr val="F28740"/>
                </a:solidFill>
              </a:rPr>
              <a:t>&amp; </a:t>
            </a:r>
            <a:r>
              <a:rPr lang="ru-RU" sz="1500" b="1" dirty="0" smtClean="0">
                <a:solidFill>
                  <a:srgbClr val="F28740"/>
                </a:solidFill>
              </a:rPr>
              <a:t>высокие </a:t>
            </a:r>
            <a:r>
              <a:rPr lang="ru-RU" sz="1500" b="1" dirty="0" smtClean="0">
                <a:solidFill>
                  <a:srgbClr val="F28740"/>
                </a:solidFill>
              </a:rPr>
              <a:t>затраты</a:t>
            </a:r>
            <a:endParaRPr lang="en-SA" sz="1500" b="1" dirty="0">
              <a:solidFill>
                <a:srgbClr val="F2874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779194-2CDD-3F4E-8CC7-18977456F08E}"/>
              </a:ext>
            </a:extLst>
          </p:cNvPr>
          <p:cNvSpPr txBox="1"/>
          <p:nvPr/>
        </p:nvSpPr>
        <p:spPr>
          <a:xfrm>
            <a:off x="5894956" y="5681620"/>
            <a:ext cx="199513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04281"/>
                </a:solidFill>
              </a:rPr>
              <a:t>Точка оптимальности</a:t>
            </a:r>
            <a:endParaRPr lang="en-SA" b="1" dirty="0">
              <a:solidFill>
                <a:srgbClr val="2042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0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B9ADB-DF5B-0347-9529-24D80FF6E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EADF9-2FAC-C248-82EF-D82CE4511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09CDE-D6ED-5A4A-A0D1-C53A3023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7FA4-624D-E648-A662-08073D8EF18D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12A2E8-15D2-3047-8CDC-7C7607E56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350" y="613708"/>
            <a:ext cx="7099300" cy="60071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48B623-3F44-D84B-BDB0-39555F8F364F}"/>
              </a:ext>
            </a:extLst>
          </p:cNvPr>
          <p:cNvSpPr txBox="1"/>
          <p:nvPr/>
        </p:nvSpPr>
        <p:spPr>
          <a:xfrm>
            <a:off x="618564" y="721284"/>
            <a:ext cx="1927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28740"/>
                </a:solidFill>
              </a:rPr>
              <a:t>Статистика по ожирению в США</a:t>
            </a:r>
            <a:endParaRPr lang="en-SA" sz="2400" b="1" dirty="0">
              <a:solidFill>
                <a:srgbClr val="F28740"/>
              </a:solidFill>
            </a:endParaRPr>
          </a:p>
          <a:p>
            <a:r>
              <a:rPr lang="en-SA" sz="2400" b="1" dirty="0">
                <a:solidFill>
                  <a:srgbClr val="F28740"/>
                </a:solidFill>
              </a:rPr>
              <a:t>(2015)</a:t>
            </a:r>
          </a:p>
        </p:txBody>
      </p:sp>
    </p:spTree>
    <p:extLst>
      <p:ext uri="{BB962C8B-B14F-4D97-AF65-F5344CB8AC3E}">
        <p14:creationId xmlns:p14="http://schemas.microsoft.com/office/powerpoint/2010/main" val="2531221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865393E4-5EE1-6C4F-BC32-D0AAEAACE39D}" vid="{2278D6D7-E624-5D47-AA59-AA98D1AFDCF4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865393E4-5EE1-6C4F-BC32-D0AAEAACE39D}" vid="{4D1C1229-B1B3-6C42-8A4D-5F6DBEAB6412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865393E4-5EE1-6C4F-BC32-D0AAEAACE39D}" vid="{439DB3A4-2D7B-1E46-9F14-016106D57165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50D9552C65584CB51A09E01C3B2BD5" ma:contentTypeVersion="4" ma:contentTypeDescription="Create a new document." ma:contentTypeScope="" ma:versionID="619e21c7b3717ca591cb979990e9d970">
  <xsd:schema xmlns:xsd="http://www.w3.org/2001/XMLSchema" xmlns:xs="http://www.w3.org/2001/XMLSchema" xmlns:p="http://schemas.microsoft.com/office/2006/metadata/properties" xmlns:ns2="646b5a4d-ca3c-4f78-b18f-153f3db62bc2" targetNamespace="http://schemas.microsoft.com/office/2006/metadata/properties" ma:root="true" ma:fieldsID="aa691a6054206604379e1ae76941e9a0" ns2:_="">
    <xsd:import namespace="646b5a4d-ca3c-4f78-b18f-153f3db62b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b5a4d-ca3c-4f78-b18f-153f3db62b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6260E1-CF3D-4DF2-890A-E0DBC36103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7253CA-F332-4CE0-BC52-83ED4CB7A40D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646b5a4d-ca3c-4f78-b18f-153f3db62bc2"/>
    <ds:schemaRef ds:uri="http://purl.org/dc/elements/1.1/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03049FE-223C-4FD7-B846-F3019DD381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6b5a4d-ca3c-4f78-b18f-153f3db62b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1345</Words>
  <Application>Microsoft Office PowerPoint</Application>
  <PresentationFormat>Широкоэкранный</PresentationFormat>
  <Paragraphs>207</Paragraphs>
  <Slides>19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Gotham Book</vt:lpstr>
      <vt:lpstr>Gotham Rounded Bold</vt:lpstr>
      <vt:lpstr>Gotham Rounded Book</vt:lpstr>
      <vt:lpstr>Quicksand</vt:lpstr>
      <vt:lpstr>Quicksand Bold</vt:lpstr>
      <vt:lpstr>System Font Regular</vt:lpstr>
      <vt:lpstr>Times New Roman</vt:lpstr>
      <vt:lpstr>Office Theme</vt:lpstr>
      <vt:lpstr>1_Office Theme</vt:lpstr>
      <vt:lpstr>2_Office Theme</vt:lpstr>
      <vt:lpstr>Custom Design</vt:lpstr>
      <vt:lpstr>Презентация PowerPoint</vt:lpstr>
      <vt:lpstr>Перемены уже начались </vt:lpstr>
      <vt:lpstr>Презентация PowerPoint</vt:lpstr>
      <vt:lpstr>Неуклонное увеличение объемов и повышение качества клинической практики является главным фактором роста спроса на медицинские услуги Это объясняет меньший объем инвестирования в мероприятия по профилактике заболеваний</vt:lpstr>
      <vt:lpstr>Системы здравоохранения развиваются В области принятия решений происходят изменения, привычный подход уже не так эффективен, необходима новая система ценностей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здравоохранения Саудовской Аравии</vt:lpstr>
      <vt:lpstr>Преобразование системы здравоохранения</vt:lpstr>
      <vt:lpstr>Ценность в здравоохранении и медицинской помощи</vt:lpstr>
      <vt:lpstr>Ценностно-ориентированная система здравоохранения Саудовской Аравии</vt:lpstr>
      <vt:lpstr>Оценка ценности</vt:lpstr>
      <vt:lpstr>Повышение качества оказания услуг</vt:lpstr>
      <vt:lpstr>Знания и возможности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Capacity &amp; Capability</dc:title>
  <dc:creator>Craig Barratt</dc:creator>
  <cp:lastModifiedBy>Nellya S. Gilyazetdinova</cp:lastModifiedBy>
  <cp:revision>148</cp:revision>
  <dcterms:created xsi:type="dcterms:W3CDTF">2020-04-15T08:53:15Z</dcterms:created>
  <dcterms:modified xsi:type="dcterms:W3CDTF">2022-03-10T19:33:54Z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0x010100A150D9552C65584CB51A09E01C3B2BD5</vt:lpwstr>
  </property>
</Properties>
</file>